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41"/>
  </p:notesMasterIdLst>
  <p:handoutMasterIdLst>
    <p:handoutMasterId r:id="rId42"/>
  </p:handoutMasterIdLst>
  <p:sldIdLst>
    <p:sldId id="312" r:id="rId3"/>
    <p:sldId id="321" r:id="rId4"/>
    <p:sldId id="322" r:id="rId5"/>
    <p:sldId id="328" r:id="rId6"/>
    <p:sldId id="314" r:id="rId7"/>
    <p:sldId id="313" r:id="rId8"/>
    <p:sldId id="323" r:id="rId9"/>
    <p:sldId id="318" r:id="rId10"/>
    <p:sldId id="324" r:id="rId11"/>
    <p:sldId id="325" r:id="rId12"/>
    <p:sldId id="327" r:id="rId13"/>
    <p:sldId id="319" r:id="rId14"/>
    <p:sldId id="330" r:id="rId15"/>
    <p:sldId id="331" r:id="rId16"/>
    <p:sldId id="338" r:id="rId17"/>
    <p:sldId id="339" r:id="rId18"/>
    <p:sldId id="340" r:id="rId19"/>
    <p:sldId id="341" r:id="rId20"/>
    <p:sldId id="256" r:id="rId21"/>
    <p:sldId id="258" r:id="rId22"/>
    <p:sldId id="261" r:id="rId23"/>
    <p:sldId id="294" r:id="rId24"/>
    <p:sldId id="295" r:id="rId25"/>
    <p:sldId id="262" r:id="rId26"/>
    <p:sldId id="296" r:id="rId27"/>
    <p:sldId id="297" r:id="rId28"/>
    <p:sldId id="298" r:id="rId29"/>
    <p:sldId id="300" r:id="rId30"/>
    <p:sldId id="301" r:id="rId31"/>
    <p:sldId id="332" r:id="rId32"/>
    <p:sldId id="336" r:id="rId33"/>
    <p:sldId id="303" r:id="rId34"/>
    <p:sldId id="308" r:id="rId35"/>
    <p:sldId id="304" r:id="rId36"/>
    <p:sldId id="305" r:id="rId37"/>
    <p:sldId id="306" r:id="rId38"/>
    <p:sldId id="307"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600"/>
    <a:srgbClr val="FFFC00"/>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20" autoAdjust="0"/>
    <p:restoredTop sz="92060"/>
  </p:normalViewPr>
  <p:slideViewPr>
    <p:cSldViewPr>
      <p:cViewPr varScale="1">
        <p:scale>
          <a:sx n="101" d="100"/>
          <a:sy n="101" d="100"/>
        </p:scale>
        <p:origin x="1520" y="1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9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solidFill>
                  <a:schemeClr val="bg1"/>
                </a:solidFill>
              </a:rPr>
              <a:t>The</a:t>
            </a:r>
            <a:r>
              <a:rPr lang="en-US" sz="2400" b="1" baseline="0" dirty="0">
                <a:solidFill>
                  <a:schemeClr val="bg1"/>
                </a:solidFill>
              </a:rPr>
              <a:t> #’s Don’t Lie</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Initial Audits</c:v>
                </c:pt>
              </c:strCache>
            </c:strRef>
          </c:tx>
          <c:spPr>
            <a:solidFill>
              <a:srgbClr val="FFFC00"/>
            </a:solidFill>
            <a:ln>
              <a:solidFill>
                <a:prstClr val="black"/>
              </a:solidFill>
            </a:ln>
            <a:effectLst/>
          </c:spPr>
          <c:invertIfNegative val="0"/>
          <c:cat>
            <c:numRef>
              <c:f>Sheet1!$A$2:$A$5</c:f>
              <c:numCache>
                <c:formatCode>General</c:formatCode>
                <c:ptCount val="4"/>
                <c:pt idx="0">
                  <c:v>2017</c:v>
                </c:pt>
                <c:pt idx="1">
                  <c:v>2016</c:v>
                </c:pt>
                <c:pt idx="2">
                  <c:v>2015</c:v>
                </c:pt>
                <c:pt idx="3">
                  <c:v>2014</c:v>
                </c:pt>
              </c:numCache>
            </c:numRef>
          </c:cat>
          <c:val>
            <c:numRef>
              <c:f>Sheet1!$B$2:$B$5</c:f>
              <c:numCache>
                <c:formatCode>General</c:formatCode>
                <c:ptCount val="4"/>
                <c:pt idx="0">
                  <c:v>19</c:v>
                </c:pt>
                <c:pt idx="1">
                  <c:v>27</c:v>
                </c:pt>
                <c:pt idx="2">
                  <c:v>22</c:v>
                </c:pt>
                <c:pt idx="3">
                  <c:v>25</c:v>
                </c:pt>
              </c:numCache>
            </c:numRef>
          </c:val>
          <c:extLst>
            <c:ext xmlns:c16="http://schemas.microsoft.com/office/drawing/2014/chart" uri="{C3380CC4-5D6E-409C-BE32-E72D297353CC}">
              <c16:uniqueId val="{00000000-F4CA-0847-B3AC-106E920AC0C5}"/>
            </c:ext>
          </c:extLst>
        </c:ser>
        <c:ser>
          <c:idx val="1"/>
          <c:order val="1"/>
          <c:tx>
            <c:strRef>
              <c:f>Sheet1!$C$1</c:f>
              <c:strCache>
                <c:ptCount val="1"/>
                <c:pt idx="0">
                  <c:v># of Follow-Up Audits</c:v>
                </c:pt>
              </c:strCache>
            </c:strRef>
          </c:tx>
          <c:spPr>
            <a:solidFill>
              <a:srgbClr val="FF2600"/>
            </a:solidFill>
            <a:ln>
              <a:solidFill>
                <a:prstClr val="black"/>
              </a:solidFill>
            </a:ln>
            <a:effectLst/>
          </c:spPr>
          <c:invertIfNegative val="0"/>
          <c:cat>
            <c:numRef>
              <c:f>Sheet1!$A$2:$A$5</c:f>
              <c:numCache>
                <c:formatCode>General</c:formatCode>
                <c:ptCount val="4"/>
                <c:pt idx="0">
                  <c:v>2017</c:v>
                </c:pt>
                <c:pt idx="1">
                  <c:v>2016</c:v>
                </c:pt>
                <c:pt idx="2">
                  <c:v>2015</c:v>
                </c:pt>
                <c:pt idx="3">
                  <c:v>2014</c:v>
                </c:pt>
              </c:numCache>
            </c:numRef>
          </c:cat>
          <c:val>
            <c:numRef>
              <c:f>Sheet1!$C$2:$C$5</c:f>
              <c:numCache>
                <c:formatCode>General</c:formatCode>
                <c:ptCount val="4"/>
                <c:pt idx="0">
                  <c:v>15</c:v>
                </c:pt>
                <c:pt idx="1">
                  <c:v>22</c:v>
                </c:pt>
                <c:pt idx="2">
                  <c:v>16</c:v>
                </c:pt>
                <c:pt idx="3">
                  <c:v>19</c:v>
                </c:pt>
              </c:numCache>
            </c:numRef>
          </c:val>
          <c:extLst>
            <c:ext xmlns:c16="http://schemas.microsoft.com/office/drawing/2014/chart" uri="{C3380CC4-5D6E-409C-BE32-E72D297353CC}">
              <c16:uniqueId val="{00000001-F4CA-0847-B3AC-106E920AC0C5}"/>
            </c:ext>
          </c:extLst>
        </c:ser>
        <c:dLbls>
          <c:showLegendKey val="0"/>
          <c:showVal val="0"/>
          <c:showCatName val="0"/>
          <c:showSerName val="0"/>
          <c:showPercent val="0"/>
          <c:showBubbleSize val="0"/>
        </c:dLbls>
        <c:gapWidth val="219"/>
        <c:overlap val="-27"/>
        <c:axId val="385154640"/>
        <c:axId val="385153464"/>
      </c:barChart>
      <c:catAx>
        <c:axId val="3851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385153464"/>
        <c:crosses val="autoZero"/>
        <c:auto val="1"/>
        <c:lblAlgn val="ctr"/>
        <c:lblOffset val="100"/>
        <c:noMultiLvlLbl val="0"/>
      </c:catAx>
      <c:valAx>
        <c:axId val="385153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3851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823F6-8EA8-48CF-AC50-0F52EF31C19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AB98DBFF-B730-47AE-9CD8-EB49CF7F8A7D}">
      <dgm:prSet phldrT="[Text]"/>
      <dgm:spPr/>
      <dgm:t>
        <a:bodyPr/>
        <a:lstStyle/>
        <a:p>
          <a:r>
            <a:rPr lang="en-US" dirty="0"/>
            <a:t>Need</a:t>
          </a:r>
        </a:p>
      </dgm:t>
    </dgm:pt>
    <dgm:pt modelId="{B8286FAC-A7C3-40FC-BF34-72B74EB5EF6B}" type="parTrans" cxnId="{617E829F-EE1F-448C-8E8F-D0491AB3D81A}">
      <dgm:prSet/>
      <dgm:spPr/>
      <dgm:t>
        <a:bodyPr/>
        <a:lstStyle/>
        <a:p>
          <a:endParaRPr lang="en-US"/>
        </a:p>
      </dgm:t>
    </dgm:pt>
    <dgm:pt modelId="{FE477574-82A1-419F-B5B8-446B9E5EE9E7}" type="sibTrans" cxnId="{617E829F-EE1F-448C-8E8F-D0491AB3D81A}">
      <dgm:prSet/>
      <dgm:spPr/>
      <dgm:t>
        <a:bodyPr/>
        <a:lstStyle/>
        <a:p>
          <a:endParaRPr lang="en-US"/>
        </a:p>
      </dgm:t>
    </dgm:pt>
    <dgm:pt modelId="{9A205A76-CAE0-43D7-9450-9E01300DA255}">
      <dgm:prSet phldrT="[Text]"/>
      <dgm:spPr/>
      <dgm:t>
        <a:bodyPr/>
        <a:lstStyle/>
        <a:p>
          <a:r>
            <a:rPr lang="en-US" u="sng" dirty="0"/>
            <a:t>Opportunity</a:t>
          </a:r>
        </a:p>
      </dgm:t>
    </dgm:pt>
    <dgm:pt modelId="{4BAF4AE7-4AF5-4FB8-84CB-A824D24AFB94}" type="parTrans" cxnId="{E2209AE5-C564-4D51-A9E0-0CFD150FDB10}">
      <dgm:prSet/>
      <dgm:spPr/>
      <dgm:t>
        <a:bodyPr/>
        <a:lstStyle/>
        <a:p>
          <a:endParaRPr lang="en-US"/>
        </a:p>
      </dgm:t>
    </dgm:pt>
    <dgm:pt modelId="{FC59D14B-1DD3-48E0-857E-4C2EE49D7B37}" type="sibTrans" cxnId="{E2209AE5-C564-4D51-A9E0-0CFD150FDB10}">
      <dgm:prSet/>
      <dgm:spPr/>
      <dgm:t>
        <a:bodyPr/>
        <a:lstStyle/>
        <a:p>
          <a:endParaRPr lang="en-US"/>
        </a:p>
      </dgm:t>
    </dgm:pt>
    <dgm:pt modelId="{CAE68C8B-40B0-4261-8015-68D3389E518C}">
      <dgm:prSet phldrT="[Text]"/>
      <dgm:spPr/>
      <dgm:t>
        <a:bodyPr/>
        <a:lstStyle/>
        <a:p>
          <a:r>
            <a:rPr lang="en-US" dirty="0"/>
            <a:t>Rationalization</a:t>
          </a:r>
        </a:p>
      </dgm:t>
    </dgm:pt>
    <dgm:pt modelId="{98617F6C-E70E-43AB-8677-CF9D523DE426}" type="parTrans" cxnId="{C663F86D-3A7F-48BB-8F7A-C99BAC70FC67}">
      <dgm:prSet/>
      <dgm:spPr/>
      <dgm:t>
        <a:bodyPr/>
        <a:lstStyle/>
        <a:p>
          <a:endParaRPr lang="en-US"/>
        </a:p>
      </dgm:t>
    </dgm:pt>
    <dgm:pt modelId="{647CEBC4-5A8D-4AC8-8283-41F0847E3A89}" type="sibTrans" cxnId="{C663F86D-3A7F-48BB-8F7A-C99BAC70FC67}">
      <dgm:prSet/>
      <dgm:spPr/>
      <dgm:t>
        <a:bodyPr/>
        <a:lstStyle/>
        <a:p>
          <a:endParaRPr lang="en-US"/>
        </a:p>
      </dgm:t>
    </dgm:pt>
    <dgm:pt modelId="{20E7046E-9BE2-41E4-95A2-DB1DB5124920}" type="pres">
      <dgm:prSet presAssocID="{568823F6-8EA8-48CF-AC50-0F52EF31C198}" presName="Name0" presStyleCnt="0">
        <dgm:presLayoutVars>
          <dgm:dir/>
          <dgm:resizeHandles val="exact"/>
        </dgm:presLayoutVars>
      </dgm:prSet>
      <dgm:spPr/>
    </dgm:pt>
    <dgm:pt modelId="{45E54761-55D4-43D4-A5BB-7A9D8B2A2A31}" type="pres">
      <dgm:prSet presAssocID="{AB98DBFF-B730-47AE-9CD8-EB49CF7F8A7D}" presName="node" presStyleLbl="node1" presStyleIdx="0" presStyleCnt="3">
        <dgm:presLayoutVars>
          <dgm:bulletEnabled val="1"/>
        </dgm:presLayoutVars>
      </dgm:prSet>
      <dgm:spPr/>
    </dgm:pt>
    <dgm:pt modelId="{906A2EED-4477-4D1D-BCB5-77496ED493F2}" type="pres">
      <dgm:prSet presAssocID="{FE477574-82A1-419F-B5B8-446B9E5EE9E7}" presName="sibTrans" presStyleLbl="sibTrans2D1" presStyleIdx="0" presStyleCnt="3"/>
      <dgm:spPr/>
    </dgm:pt>
    <dgm:pt modelId="{6C36A12C-5CB2-471E-B074-B084D47E92A0}" type="pres">
      <dgm:prSet presAssocID="{FE477574-82A1-419F-B5B8-446B9E5EE9E7}" presName="connectorText" presStyleLbl="sibTrans2D1" presStyleIdx="0" presStyleCnt="3"/>
      <dgm:spPr/>
    </dgm:pt>
    <dgm:pt modelId="{B53370D3-9B05-48AF-AF8B-47163DDBC3AD}" type="pres">
      <dgm:prSet presAssocID="{9A205A76-CAE0-43D7-9450-9E01300DA255}" presName="node" presStyleLbl="node1" presStyleIdx="1" presStyleCnt="3">
        <dgm:presLayoutVars>
          <dgm:bulletEnabled val="1"/>
        </dgm:presLayoutVars>
      </dgm:prSet>
      <dgm:spPr/>
    </dgm:pt>
    <dgm:pt modelId="{3AF0288E-98C7-4641-A343-54BCCACA1D85}" type="pres">
      <dgm:prSet presAssocID="{FC59D14B-1DD3-48E0-857E-4C2EE49D7B37}" presName="sibTrans" presStyleLbl="sibTrans2D1" presStyleIdx="1" presStyleCnt="3"/>
      <dgm:spPr/>
    </dgm:pt>
    <dgm:pt modelId="{C982BB64-25A0-4556-AA11-601C7E49FB6C}" type="pres">
      <dgm:prSet presAssocID="{FC59D14B-1DD3-48E0-857E-4C2EE49D7B37}" presName="connectorText" presStyleLbl="sibTrans2D1" presStyleIdx="1" presStyleCnt="3"/>
      <dgm:spPr/>
    </dgm:pt>
    <dgm:pt modelId="{2E542C63-F93F-4D54-A19E-91BBBD91A7CC}" type="pres">
      <dgm:prSet presAssocID="{CAE68C8B-40B0-4261-8015-68D3389E518C}" presName="node" presStyleLbl="node1" presStyleIdx="2" presStyleCnt="3">
        <dgm:presLayoutVars>
          <dgm:bulletEnabled val="1"/>
        </dgm:presLayoutVars>
      </dgm:prSet>
      <dgm:spPr/>
    </dgm:pt>
    <dgm:pt modelId="{59947390-2F6B-4C33-A1CF-05B7A4516FCE}" type="pres">
      <dgm:prSet presAssocID="{647CEBC4-5A8D-4AC8-8283-41F0847E3A89}" presName="sibTrans" presStyleLbl="sibTrans2D1" presStyleIdx="2" presStyleCnt="3"/>
      <dgm:spPr/>
    </dgm:pt>
    <dgm:pt modelId="{DC9A02D3-DA3C-4983-9F3A-6259B184370C}" type="pres">
      <dgm:prSet presAssocID="{647CEBC4-5A8D-4AC8-8283-41F0847E3A89}" presName="connectorText" presStyleLbl="sibTrans2D1" presStyleIdx="2" presStyleCnt="3"/>
      <dgm:spPr/>
    </dgm:pt>
  </dgm:ptLst>
  <dgm:cxnLst>
    <dgm:cxn modelId="{50549B03-1068-42B6-8C5C-DA2D567C8F8D}" type="presOf" srcId="{FE477574-82A1-419F-B5B8-446B9E5EE9E7}" destId="{906A2EED-4477-4D1D-BCB5-77496ED493F2}" srcOrd="0" destOrd="0" presId="urn:microsoft.com/office/officeart/2005/8/layout/cycle7"/>
    <dgm:cxn modelId="{7D45221D-B83B-434E-8028-F7198041D7BC}" type="presOf" srcId="{FC59D14B-1DD3-48E0-857E-4C2EE49D7B37}" destId="{C982BB64-25A0-4556-AA11-601C7E49FB6C}" srcOrd="1" destOrd="0" presId="urn:microsoft.com/office/officeart/2005/8/layout/cycle7"/>
    <dgm:cxn modelId="{18470D2F-CDC2-4ED1-8AA6-7A04F1C659EB}" type="presOf" srcId="{647CEBC4-5A8D-4AC8-8283-41F0847E3A89}" destId="{DC9A02D3-DA3C-4983-9F3A-6259B184370C}" srcOrd="1" destOrd="0" presId="urn:microsoft.com/office/officeart/2005/8/layout/cycle7"/>
    <dgm:cxn modelId="{C663F86D-3A7F-48BB-8F7A-C99BAC70FC67}" srcId="{568823F6-8EA8-48CF-AC50-0F52EF31C198}" destId="{CAE68C8B-40B0-4261-8015-68D3389E518C}" srcOrd="2" destOrd="0" parTransId="{98617F6C-E70E-43AB-8677-CF9D523DE426}" sibTransId="{647CEBC4-5A8D-4AC8-8283-41F0847E3A89}"/>
    <dgm:cxn modelId="{8983F998-1E01-455A-91ED-C3B5FB2BA851}" type="presOf" srcId="{CAE68C8B-40B0-4261-8015-68D3389E518C}" destId="{2E542C63-F93F-4D54-A19E-91BBBD91A7CC}" srcOrd="0" destOrd="0" presId="urn:microsoft.com/office/officeart/2005/8/layout/cycle7"/>
    <dgm:cxn modelId="{617E829F-EE1F-448C-8E8F-D0491AB3D81A}" srcId="{568823F6-8EA8-48CF-AC50-0F52EF31C198}" destId="{AB98DBFF-B730-47AE-9CD8-EB49CF7F8A7D}" srcOrd="0" destOrd="0" parTransId="{B8286FAC-A7C3-40FC-BF34-72B74EB5EF6B}" sibTransId="{FE477574-82A1-419F-B5B8-446B9E5EE9E7}"/>
    <dgm:cxn modelId="{E54110B0-11EA-4613-A88F-6EF1B8635C15}" type="presOf" srcId="{647CEBC4-5A8D-4AC8-8283-41F0847E3A89}" destId="{59947390-2F6B-4C33-A1CF-05B7A4516FCE}" srcOrd="0" destOrd="0" presId="urn:microsoft.com/office/officeart/2005/8/layout/cycle7"/>
    <dgm:cxn modelId="{9CE923B0-E903-4508-803B-5CC256D060C9}" type="presOf" srcId="{FE477574-82A1-419F-B5B8-446B9E5EE9E7}" destId="{6C36A12C-5CB2-471E-B074-B084D47E92A0}" srcOrd="1" destOrd="0" presId="urn:microsoft.com/office/officeart/2005/8/layout/cycle7"/>
    <dgm:cxn modelId="{9B3DAFB5-0FA9-4850-804E-8223318157EA}" type="presOf" srcId="{9A205A76-CAE0-43D7-9450-9E01300DA255}" destId="{B53370D3-9B05-48AF-AF8B-47163DDBC3AD}" srcOrd="0" destOrd="0" presId="urn:microsoft.com/office/officeart/2005/8/layout/cycle7"/>
    <dgm:cxn modelId="{4C8D24DF-CC94-4000-9F2B-0D74EE131CA1}" type="presOf" srcId="{AB98DBFF-B730-47AE-9CD8-EB49CF7F8A7D}" destId="{45E54761-55D4-43D4-A5BB-7A9D8B2A2A31}" srcOrd="0" destOrd="0" presId="urn:microsoft.com/office/officeart/2005/8/layout/cycle7"/>
    <dgm:cxn modelId="{3E004FDF-4C3D-4156-8595-1AB1DB952C9C}" type="presOf" srcId="{FC59D14B-1DD3-48E0-857E-4C2EE49D7B37}" destId="{3AF0288E-98C7-4641-A343-54BCCACA1D85}" srcOrd="0" destOrd="0" presId="urn:microsoft.com/office/officeart/2005/8/layout/cycle7"/>
    <dgm:cxn modelId="{E2209AE5-C564-4D51-A9E0-0CFD150FDB10}" srcId="{568823F6-8EA8-48CF-AC50-0F52EF31C198}" destId="{9A205A76-CAE0-43D7-9450-9E01300DA255}" srcOrd="1" destOrd="0" parTransId="{4BAF4AE7-4AF5-4FB8-84CB-A824D24AFB94}" sibTransId="{FC59D14B-1DD3-48E0-857E-4C2EE49D7B37}"/>
    <dgm:cxn modelId="{F72D5AEB-AC45-4D77-954E-ED4042B34F70}" type="presOf" srcId="{568823F6-8EA8-48CF-AC50-0F52EF31C198}" destId="{20E7046E-9BE2-41E4-95A2-DB1DB5124920}" srcOrd="0" destOrd="0" presId="urn:microsoft.com/office/officeart/2005/8/layout/cycle7"/>
    <dgm:cxn modelId="{05FCA62E-8297-448B-AC08-AC9530990232}" type="presParOf" srcId="{20E7046E-9BE2-41E4-95A2-DB1DB5124920}" destId="{45E54761-55D4-43D4-A5BB-7A9D8B2A2A31}" srcOrd="0" destOrd="0" presId="urn:microsoft.com/office/officeart/2005/8/layout/cycle7"/>
    <dgm:cxn modelId="{F4A20484-F36A-4D30-AF8E-5CDF91ECC767}" type="presParOf" srcId="{20E7046E-9BE2-41E4-95A2-DB1DB5124920}" destId="{906A2EED-4477-4D1D-BCB5-77496ED493F2}" srcOrd="1" destOrd="0" presId="urn:microsoft.com/office/officeart/2005/8/layout/cycle7"/>
    <dgm:cxn modelId="{650AB47C-A584-4FE2-BEEE-9B45FF51FF29}" type="presParOf" srcId="{906A2EED-4477-4D1D-BCB5-77496ED493F2}" destId="{6C36A12C-5CB2-471E-B074-B084D47E92A0}" srcOrd="0" destOrd="0" presId="urn:microsoft.com/office/officeart/2005/8/layout/cycle7"/>
    <dgm:cxn modelId="{DCD3DDDC-6C03-4941-87E2-D0879C8D71B2}" type="presParOf" srcId="{20E7046E-9BE2-41E4-95A2-DB1DB5124920}" destId="{B53370D3-9B05-48AF-AF8B-47163DDBC3AD}" srcOrd="2" destOrd="0" presId="urn:microsoft.com/office/officeart/2005/8/layout/cycle7"/>
    <dgm:cxn modelId="{26D93D88-C946-497C-83A7-4BE6B20E9BAC}" type="presParOf" srcId="{20E7046E-9BE2-41E4-95A2-DB1DB5124920}" destId="{3AF0288E-98C7-4641-A343-54BCCACA1D85}" srcOrd="3" destOrd="0" presId="urn:microsoft.com/office/officeart/2005/8/layout/cycle7"/>
    <dgm:cxn modelId="{B8F5FB1D-A1A6-486A-8E16-3937785F630E}" type="presParOf" srcId="{3AF0288E-98C7-4641-A343-54BCCACA1D85}" destId="{C982BB64-25A0-4556-AA11-601C7E49FB6C}" srcOrd="0" destOrd="0" presId="urn:microsoft.com/office/officeart/2005/8/layout/cycle7"/>
    <dgm:cxn modelId="{BED87348-79C6-45C7-9512-09780BB24BDC}" type="presParOf" srcId="{20E7046E-9BE2-41E4-95A2-DB1DB5124920}" destId="{2E542C63-F93F-4D54-A19E-91BBBD91A7CC}" srcOrd="4" destOrd="0" presId="urn:microsoft.com/office/officeart/2005/8/layout/cycle7"/>
    <dgm:cxn modelId="{34561642-FE9D-419B-AE1E-A7866EDC0AA1}" type="presParOf" srcId="{20E7046E-9BE2-41E4-95A2-DB1DB5124920}" destId="{59947390-2F6B-4C33-A1CF-05B7A4516FCE}" srcOrd="5" destOrd="0" presId="urn:microsoft.com/office/officeart/2005/8/layout/cycle7"/>
    <dgm:cxn modelId="{CC5F762B-337F-4F66-8534-183012C6538A}" type="presParOf" srcId="{59947390-2F6B-4C33-A1CF-05B7A4516FCE}" destId="{DC9A02D3-DA3C-4983-9F3A-6259B18437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54761-55D4-43D4-A5BB-7A9D8B2A2A31}">
      <dsp:nvSpPr>
        <dsp:cNvPr id="0" name=""/>
        <dsp:cNvSpPr/>
      </dsp:nvSpPr>
      <dsp:spPr>
        <a:xfrm>
          <a:off x="1922784" y="757082"/>
          <a:ext cx="2326630" cy="11633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Need</a:t>
          </a:r>
        </a:p>
      </dsp:txBody>
      <dsp:txXfrm>
        <a:off x="1956856" y="791154"/>
        <a:ext cx="2258486" cy="1095171"/>
      </dsp:txXfrm>
    </dsp:sp>
    <dsp:sp modelId="{906A2EED-4477-4D1D-BCB5-77496ED493F2}">
      <dsp:nvSpPr>
        <dsp:cNvPr id="0" name=""/>
        <dsp:cNvSpPr/>
      </dsp:nvSpPr>
      <dsp:spPr>
        <a:xfrm rot="3600000">
          <a:off x="3440269" y="2799321"/>
          <a:ext cx="1213270" cy="407160"/>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562417" y="2880753"/>
        <a:ext cx="968974" cy="244296"/>
      </dsp:txXfrm>
    </dsp:sp>
    <dsp:sp modelId="{B53370D3-9B05-48AF-AF8B-47163DDBC3AD}">
      <dsp:nvSpPr>
        <dsp:cNvPr id="0" name=""/>
        <dsp:cNvSpPr/>
      </dsp:nvSpPr>
      <dsp:spPr>
        <a:xfrm>
          <a:off x="3844394" y="4085406"/>
          <a:ext cx="2326630" cy="11633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u="sng" kern="1200" dirty="0"/>
            <a:t>Opportunity</a:t>
          </a:r>
        </a:p>
      </dsp:txBody>
      <dsp:txXfrm>
        <a:off x="3878466" y="4119478"/>
        <a:ext cx="2258486" cy="1095171"/>
      </dsp:txXfrm>
    </dsp:sp>
    <dsp:sp modelId="{3AF0288E-98C7-4641-A343-54BCCACA1D85}">
      <dsp:nvSpPr>
        <dsp:cNvPr id="0" name=""/>
        <dsp:cNvSpPr/>
      </dsp:nvSpPr>
      <dsp:spPr>
        <a:xfrm rot="10800000">
          <a:off x="2479464" y="4463484"/>
          <a:ext cx="1213270" cy="407160"/>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601612" y="4544916"/>
        <a:ext cx="968974" cy="244296"/>
      </dsp:txXfrm>
    </dsp:sp>
    <dsp:sp modelId="{2E542C63-F93F-4D54-A19E-91BBBD91A7CC}">
      <dsp:nvSpPr>
        <dsp:cNvPr id="0" name=""/>
        <dsp:cNvSpPr/>
      </dsp:nvSpPr>
      <dsp:spPr>
        <a:xfrm>
          <a:off x="1175" y="4085406"/>
          <a:ext cx="2326630" cy="11633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Rationalization</a:t>
          </a:r>
        </a:p>
      </dsp:txBody>
      <dsp:txXfrm>
        <a:off x="35247" y="4119478"/>
        <a:ext cx="2258486" cy="1095171"/>
      </dsp:txXfrm>
    </dsp:sp>
    <dsp:sp modelId="{59947390-2F6B-4C33-A1CF-05B7A4516FCE}">
      <dsp:nvSpPr>
        <dsp:cNvPr id="0" name=""/>
        <dsp:cNvSpPr/>
      </dsp:nvSpPr>
      <dsp:spPr>
        <a:xfrm rot="18000000">
          <a:off x="1518660" y="2799321"/>
          <a:ext cx="1213270" cy="40716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640808" y="2880753"/>
        <a:ext cx="968974" cy="24429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15C0B-2712-4899-A610-6A22CFA8CC92}" type="datetimeFigureOut">
              <a:rPr lang="en-US" smtClean="0"/>
              <a:t>1/14/19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56F9E-7A5B-4BEA-8047-39AAE21FA2FD}" type="slidenum">
              <a:rPr lang="en-US" smtClean="0"/>
              <a:t>‹#›</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FEC3B-52D2-7446-8F6E-25943114EFC8}"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1E852-5794-5C4E-9113-6AB5E49EB965}" type="slidenum">
              <a:rPr lang="en-US" smtClean="0"/>
              <a:t>‹#›</a:t>
            </a:fld>
            <a:endParaRPr lang="en-US"/>
          </a:p>
        </p:txBody>
      </p:sp>
    </p:spTree>
    <p:extLst>
      <p:ext uri="{BB962C8B-B14F-4D97-AF65-F5344CB8AC3E}">
        <p14:creationId xmlns:p14="http://schemas.microsoft.com/office/powerpoint/2010/main" val="124921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1E852-5794-5C4E-9113-6AB5E49EB965}" type="slidenum">
              <a:rPr lang="en-US" smtClean="0"/>
              <a:t>2</a:t>
            </a:fld>
            <a:endParaRPr lang="en-US"/>
          </a:p>
        </p:txBody>
      </p:sp>
    </p:spTree>
    <p:extLst>
      <p:ext uri="{BB962C8B-B14F-4D97-AF65-F5344CB8AC3E}">
        <p14:creationId xmlns:p14="http://schemas.microsoft.com/office/powerpoint/2010/main" val="112621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1E852-5794-5C4E-9113-6AB5E49EB965}" type="slidenum">
              <a:rPr lang="en-US" smtClean="0"/>
              <a:t>6</a:t>
            </a:fld>
            <a:endParaRPr lang="en-US"/>
          </a:p>
        </p:txBody>
      </p:sp>
    </p:spTree>
    <p:extLst>
      <p:ext uri="{BB962C8B-B14F-4D97-AF65-F5344CB8AC3E}">
        <p14:creationId xmlns:p14="http://schemas.microsoft.com/office/powerpoint/2010/main" val="1747682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75000"/>
              </a:schemeClr>
            </a:gs>
            <a:gs pos="6000">
              <a:srgbClr val="B9B9B9"/>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192000" cy="1714500"/>
          </a:xfrm>
          <a:prstGeom prst="rect">
            <a:avLst/>
          </a:prstGeom>
          <a:gradFill>
            <a:gsLst>
              <a:gs pos="0">
                <a:schemeClr val="accent6">
                  <a:lumMod val="50000"/>
                </a:schemeClr>
              </a:gs>
              <a:gs pos="41000">
                <a:schemeClr val="accent1">
                  <a:lumMod val="7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p:cNvGrpSpPr/>
          <p:nvPr userDrawn="1"/>
        </p:nvGrpSpPr>
        <p:grpSpPr>
          <a:xfrm rot="16200000">
            <a:off x="8831718" y="-3091319"/>
            <a:ext cx="1742162" cy="7620001"/>
            <a:chOff x="2678112" y="1001713"/>
            <a:chExt cx="4506913" cy="7004050"/>
          </a:xfrm>
        </p:grpSpPr>
        <p:sp>
          <p:nvSpPr>
            <p:cNvPr id="1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7" name="fire_spread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12192000" cy="5143500"/>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9" name="Group 8"/>
          <p:cNvGrpSpPr/>
          <p:nvPr userDrawn="1"/>
        </p:nvGrpSpPr>
        <p:grpSpPr>
          <a:xfrm>
            <a:off x="-101600" y="1504328"/>
            <a:ext cx="12401571" cy="195076"/>
            <a:chOff x="-80978" y="1385859"/>
            <a:chExt cx="9301178" cy="195076"/>
          </a:xfrm>
        </p:grpSpPr>
        <p:sp>
          <p:nvSpPr>
            <p:cNvPr id="12" name="Rectangle 11"/>
            <p:cNvSpPr/>
            <p:nvPr userDrawn="1"/>
          </p:nvSpPr>
          <p:spPr>
            <a:xfrm rot="5400000">
              <a:off x="4509332" y="-3129933"/>
              <a:ext cx="143165" cy="9278571"/>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16200000">
              <a:off x="4515590" y="-3210709"/>
              <a:ext cx="85433" cy="9278569"/>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
        <p:nvSpPr>
          <p:cNvPr id="8" name="Rectangle 7"/>
          <p:cNvSpPr/>
          <p:nvPr userDrawn="1"/>
        </p:nvSpPr>
        <p:spPr>
          <a:xfrm>
            <a:off x="101600" y="1542476"/>
            <a:ext cx="12192000" cy="53917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7964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106" y="76202"/>
            <a:ext cx="4074695" cy="762001"/>
          </a:xfrm>
        </p:spPr>
        <p:txBody>
          <a:bodyPr anchor="b"/>
          <a:lstStyle>
            <a:lvl1pPr algn="l">
              <a:defRPr sz="2000" b="1">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0" y="482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834105" y="838204"/>
            <a:ext cx="2946400" cy="4876799"/>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600" y="4953001"/>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49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60800" y="11938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860800" y="20320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860800" y="28702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860800" y="37084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793452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75000"/>
              </a:schemeClr>
            </a:gs>
            <a:gs pos="6000">
              <a:srgbClr val="B9B9B9"/>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500"/>
            <a:ext cx="12192000" cy="5143500"/>
          </a:xfrm>
          <a:prstGeom prst="rect">
            <a:avLst/>
          </a:prstGeom>
        </p:spPr>
      </p:pic>
      <p:sp>
        <p:nvSpPr>
          <p:cNvPr id="13" name="Rectangle 12"/>
          <p:cNvSpPr/>
          <p:nvPr userDrawn="1"/>
        </p:nvSpPr>
        <p:spPr>
          <a:xfrm>
            <a:off x="0" y="0"/>
            <a:ext cx="12192000" cy="1714500"/>
          </a:xfrm>
          <a:prstGeom prst="rect">
            <a:avLst/>
          </a:prstGeom>
          <a:gradFill>
            <a:gsLst>
              <a:gs pos="0">
                <a:schemeClr val="accent6">
                  <a:lumMod val="50000"/>
                </a:schemeClr>
              </a:gs>
              <a:gs pos="41000">
                <a:schemeClr val="accent1">
                  <a:lumMod val="7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p:cNvGrpSpPr/>
          <p:nvPr userDrawn="1"/>
        </p:nvGrpSpPr>
        <p:grpSpPr>
          <a:xfrm rot="16200000">
            <a:off x="8831718" y="-3091319"/>
            <a:ext cx="1742162" cy="7620001"/>
            <a:chOff x="2678112" y="1001713"/>
            <a:chExt cx="4506913" cy="7004050"/>
          </a:xfrm>
        </p:grpSpPr>
        <p:sp>
          <p:nvSpPr>
            <p:cNvPr id="1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a:t>Click to edit Master title style</a:t>
            </a:r>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9" name="Group 8"/>
          <p:cNvGrpSpPr/>
          <p:nvPr userDrawn="1"/>
        </p:nvGrpSpPr>
        <p:grpSpPr>
          <a:xfrm>
            <a:off x="-101600" y="1504328"/>
            <a:ext cx="12401571" cy="195076"/>
            <a:chOff x="-80978" y="1385859"/>
            <a:chExt cx="9301178" cy="195076"/>
          </a:xfrm>
        </p:grpSpPr>
        <p:sp>
          <p:nvSpPr>
            <p:cNvPr id="12" name="Rectangle 11"/>
            <p:cNvSpPr/>
            <p:nvPr userDrawn="1"/>
          </p:nvSpPr>
          <p:spPr>
            <a:xfrm rot="5400000">
              <a:off x="4509332" y="-3129933"/>
              <a:ext cx="143165" cy="9278571"/>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16200000">
              <a:off x="4515590" y="-3210709"/>
              <a:ext cx="85433" cy="9278569"/>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8979559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149600" y="914400"/>
            <a:ext cx="8636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13321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4544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65011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31354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149600" y="914400"/>
            <a:ext cx="8636000" cy="609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92898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687663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267186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3881147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236019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9763229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4524297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106" y="76202"/>
            <a:ext cx="4074695" cy="762001"/>
          </a:xfrm>
        </p:spPr>
        <p:txBody>
          <a:bodyPr anchor="b"/>
          <a:lstStyle>
            <a:lvl1pPr algn="l">
              <a:defRPr sz="2000" b="1">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0" y="482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834105" y="838204"/>
            <a:ext cx="2946400" cy="4876799"/>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1482816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600" y="4953001"/>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49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45730332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2923668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2386236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6172" y="76202"/>
            <a:ext cx="8737603" cy="525463"/>
          </a:xfrm>
        </p:spPr>
        <p:txBody>
          <a:bodyPr/>
          <a:lstStyle/>
          <a:p>
            <a:r>
              <a:rPr lang="en-US"/>
              <a:t>Click to edit Master title style</a:t>
            </a:r>
          </a:p>
        </p:txBody>
      </p:sp>
      <p:sp>
        <p:nvSpPr>
          <p:cNvPr id="3" name="Content Placeholder 2"/>
          <p:cNvSpPr>
            <a:spLocks noGrp="1"/>
          </p:cNvSpPr>
          <p:nvPr>
            <p:ph idx="1"/>
          </p:nvPr>
        </p:nvSpPr>
        <p:spPr>
          <a:xfrm>
            <a:off x="25908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60800" y="11938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860800" y="20320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860800" y="28702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860800" y="37084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1851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5791200" y="304801"/>
            <a:ext cx="59944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964829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219203"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825999"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8432798"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1219203" y="1660525"/>
            <a:ext cx="3352796"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8259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84327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22303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38963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60637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14666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wmv"/><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13" name="Rectangle 12"/>
          <p:cNvSpPr/>
          <p:nvPr userDrawn="1"/>
        </p:nvSpPr>
        <p:spPr>
          <a:xfrm rot="5400000">
            <a:off x="3823154" y="-1739447"/>
            <a:ext cx="7010400" cy="10336894"/>
          </a:xfrm>
          <a:prstGeom prst="rect">
            <a:avLst/>
          </a:prstGeom>
          <a:gradFill>
            <a:gsLst>
              <a:gs pos="0">
                <a:schemeClr val="accent6">
                  <a:lumMod val="50000"/>
                </a:schemeClr>
              </a:gs>
              <a:gs pos="19000">
                <a:schemeClr val="accent1">
                  <a:lumMod val="50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 17"/>
          <p:cNvGrpSpPr/>
          <p:nvPr userDrawn="1"/>
        </p:nvGrpSpPr>
        <p:grpSpPr>
          <a:xfrm>
            <a:off x="8969231" y="0"/>
            <a:ext cx="5737369" cy="6934200"/>
            <a:chOff x="2678112" y="1001713"/>
            <a:chExt cx="4506913" cy="7004050"/>
          </a:xfrm>
        </p:grpSpPr>
        <p:sp>
          <p:nvSpPr>
            <p:cNvPr id="19"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815772" y="76202"/>
            <a:ext cx="8737603" cy="525463"/>
          </a:xfrm>
          <a:prstGeom prst="rect">
            <a:avLst/>
          </a:prstGeom>
        </p:spPr>
        <p:txBody>
          <a:bodyPr vert="horz" lIns="91440" tIns="45720" rIns="91440" bIns="45720" rtlCol="0" anchor="b">
            <a:normAutofit/>
          </a:bodyPr>
          <a:lstStyle/>
          <a:p>
            <a:r>
              <a:rPr lang="en-US" dirty="0"/>
              <a:t>Click to edit Master title style</a:t>
            </a:r>
          </a:p>
        </p:txBody>
      </p:sp>
      <p:sp>
        <p:nvSpPr>
          <p:cNvPr id="16" name="Rectangle 15"/>
          <p:cNvSpPr/>
          <p:nvPr userDrawn="1"/>
        </p:nvSpPr>
        <p:spPr>
          <a:xfrm>
            <a:off x="101600" y="0"/>
            <a:ext cx="2579131"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rolling_flames_sd_side.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0"/>
            <a:ext cx="1905266" cy="6858958"/>
          </a:xfrm>
          <a:prstGeom prst="rect">
            <a:avLst/>
          </a:prstGeom>
        </p:spPr>
      </p:pic>
      <p:sp>
        <p:nvSpPr>
          <p:cNvPr id="14" name="Rectangle 13"/>
          <p:cNvSpPr/>
          <p:nvPr userDrawn="1"/>
        </p:nvSpPr>
        <p:spPr>
          <a:xfrm rot="10800000">
            <a:off x="1905266" y="-76200"/>
            <a:ext cx="175952" cy="7010400"/>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7" name="Rectangle 16"/>
          <p:cNvSpPr/>
          <p:nvPr userDrawn="1"/>
        </p:nvSpPr>
        <p:spPr>
          <a:xfrm>
            <a:off x="2045996" y="-76200"/>
            <a:ext cx="113911" cy="701040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0"/>
            <a:ext cx="1905266" cy="701040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13" name="Rectangle 12"/>
          <p:cNvSpPr/>
          <p:nvPr userDrawn="1"/>
        </p:nvSpPr>
        <p:spPr>
          <a:xfrm rot="5400000">
            <a:off x="3823022" y="-1739580"/>
            <a:ext cx="7010400" cy="10337159"/>
          </a:xfrm>
          <a:prstGeom prst="rect">
            <a:avLst/>
          </a:prstGeom>
          <a:gradFill>
            <a:gsLst>
              <a:gs pos="0">
                <a:schemeClr val="accent6">
                  <a:lumMod val="50000"/>
                </a:schemeClr>
              </a:gs>
              <a:gs pos="19000">
                <a:schemeClr val="accent1">
                  <a:lumMod val="50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 17"/>
          <p:cNvGrpSpPr/>
          <p:nvPr userDrawn="1"/>
        </p:nvGrpSpPr>
        <p:grpSpPr>
          <a:xfrm>
            <a:off x="8969231" y="0"/>
            <a:ext cx="5737369" cy="6934200"/>
            <a:chOff x="2678112" y="1001713"/>
            <a:chExt cx="4506913" cy="7004050"/>
          </a:xfrm>
        </p:grpSpPr>
        <p:sp>
          <p:nvSpPr>
            <p:cNvPr id="19"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1/14/19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815772" y="76202"/>
            <a:ext cx="8737603" cy="525463"/>
          </a:xfrm>
          <a:prstGeom prst="rect">
            <a:avLst/>
          </a:prstGeom>
        </p:spPr>
        <p:txBody>
          <a:bodyPr vert="horz" lIns="91440" tIns="45720" rIns="91440" bIns="45720" rtlCol="0" anchor="b">
            <a:normAutofit/>
          </a:bodyPr>
          <a:lstStyle/>
          <a:p>
            <a:r>
              <a:rPr lang="en-US" dirty="0"/>
              <a:t>Click to edit Master title style</a:t>
            </a:r>
          </a:p>
        </p:txBody>
      </p:sp>
      <p:sp>
        <p:nvSpPr>
          <p:cNvPr id="14" name="Rectangle 13"/>
          <p:cNvSpPr/>
          <p:nvPr userDrawn="1"/>
        </p:nvSpPr>
        <p:spPr>
          <a:xfrm rot="10800000">
            <a:off x="1905001" y="-76200"/>
            <a:ext cx="175952" cy="7010400"/>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7" name="Rectangle 16"/>
          <p:cNvSpPr/>
          <p:nvPr userDrawn="1"/>
        </p:nvSpPr>
        <p:spPr>
          <a:xfrm>
            <a:off x="2045731" y="-76200"/>
            <a:ext cx="113911" cy="701040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 y="0"/>
            <a:ext cx="1905265" cy="6858000"/>
          </a:xfrm>
          <a:prstGeom prst="rect">
            <a:avLst/>
          </a:prstGeom>
        </p:spPr>
      </p:pic>
    </p:spTree>
    <p:extLst>
      <p:ext uri="{BB962C8B-B14F-4D97-AF65-F5344CB8AC3E}">
        <p14:creationId xmlns:p14="http://schemas.microsoft.com/office/powerpoint/2010/main" val="75976641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ransition spd="slow">
    <p:push dir="u"/>
  </p:transition>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685800"/>
            <a:ext cx="8737603" cy="525463"/>
          </a:xfrm>
        </p:spPr>
        <p:txBody>
          <a:bodyPr>
            <a:noAutofit/>
          </a:bodyPr>
          <a:lstStyle/>
          <a:p>
            <a:pPr algn="ctr"/>
            <a:r>
              <a:rPr lang="en-US" sz="3600" dirty="0"/>
              <a:t>Firemen’s Insurance &amp; Inspection Fund Training</a:t>
            </a:r>
          </a:p>
        </p:txBody>
      </p:sp>
      <p:pic>
        <p:nvPicPr>
          <p:cNvPr id="5" name="Picture 6"/>
          <p:cNvPicPr>
            <a:picLocks noGrp="1" noChangeAspect="1" noChangeArrowheads="1"/>
          </p:cNvPicPr>
          <p:nvPr>
            <p:ph sz="quarter" idx="13"/>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4738" y="1447800"/>
            <a:ext cx="3919669" cy="3602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5570797" y="5715000"/>
            <a:ext cx="3227550" cy="830997"/>
          </a:xfrm>
          <a:prstGeom prst="rect">
            <a:avLst/>
          </a:prstGeom>
          <a:noFill/>
        </p:spPr>
        <p:txBody>
          <a:bodyPr wrap="none" rtlCol="0">
            <a:spAutoFit/>
          </a:bodyPr>
          <a:lstStyle/>
          <a:p>
            <a:r>
              <a:rPr lang="en-US" sz="4800" dirty="0">
                <a:solidFill>
                  <a:schemeClr val="bg1"/>
                </a:solidFill>
                <a:latin typeface="+mj-lt"/>
              </a:rPr>
              <a:t>Welcome!!</a:t>
            </a:r>
          </a:p>
        </p:txBody>
      </p:sp>
    </p:spTree>
    <p:extLst>
      <p:ext uri="{BB962C8B-B14F-4D97-AF65-F5344CB8AC3E}">
        <p14:creationId xmlns:p14="http://schemas.microsoft.com/office/powerpoint/2010/main" val="62938625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33600" y="1143000"/>
            <a:ext cx="10058400" cy="4800600"/>
          </a:xfrm>
        </p:spPr>
        <p:txBody>
          <a:bodyPr/>
          <a:lstStyle/>
          <a:p>
            <a:r>
              <a:rPr lang="en-US" b="1" dirty="0"/>
              <a:t>Fire Departments to be eligible to receive a distribution of 1% Funds must do the following for the SCSFA:</a:t>
            </a:r>
          </a:p>
          <a:p>
            <a:endParaRPr lang="en-US" b="1" dirty="0"/>
          </a:p>
          <a:p>
            <a:pPr marL="342900" indent="-342900">
              <a:buFont typeface="Arial" charset="0"/>
              <a:buChar char="•"/>
            </a:pPr>
            <a:r>
              <a:rPr lang="en-US" b="1" dirty="0"/>
              <a:t>Be a member in good standing</a:t>
            </a:r>
          </a:p>
          <a:p>
            <a:pPr marL="342900" indent="-342900">
              <a:buFont typeface="Arial" charset="0"/>
              <a:buChar char="•"/>
            </a:pPr>
            <a:endParaRPr lang="en-US" b="1" dirty="0"/>
          </a:p>
          <a:p>
            <a:pPr marL="342900" indent="-342900">
              <a:buFont typeface="Arial" charset="0"/>
              <a:buChar char="•"/>
            </a:pPr>
            <a:r>
              <a:rPr lang="en-US" b="1" dirty="0"/>
              <a:t>Comply with State Law to be an Organized FD:</a:t>
            </a:r>
          </a:p>
          <a:p>
            <a:pPr lvl="4"/>
            <a:r>
              <a:rPr lang="en-US" b="1" dirty="0"/>
              <a:t>	Have apparatus and equipment valued at least $10,000 or more</a:t>
            </a:r>
          </a:p>
          <a:p>
            <a:pPr lvl="4"/>
            <a:r>
              <a:rPr lang="en-US" b="1" dirty="0"/>
              <a:t>	Have a minimum of (10) career or volunteer firefighters</a:t>
            </a:r>
          </a:p>
          <a:p>
            <a:pPr lvl="4"/>
            <a:endParaRPr lang="en-US" b="1" dirty="0"/>
          </a:p>
          <a:p>
            <a:pPr marL="342900" lvl="4" indent="-342900">
              <a:buFont typeface="Arial" charset="0"/>
              <a:buChar char="•"/>
            </a:pPr>
            <a:r>
              <a:rPr lang="en-US" b="1" dirty="0"/>
              <a:t>Appoint and maintain a Local Board of Trustees for 1% Fund</a:t>
            </a:r>
          </a:p>
          <a:p>
            <a:pPr lvl="4"/>
            <a:r>
              <a:rPr lang="en-US" b="1" dirty="0"/>
              <a:t>	</a:t>
            </a:r>
          </a:p>
        </p:txBody>
      </p:sp>
      <p:sp>
        <p:nvSpPr>
          <p:cNvPr id="4" name="Title 1"/>
          <p:cNvSpPr>
            <a:spLocks noGrp="1"/>
          </p:cNvSpPr>
          <p:nvPr>
            <p:ph type="title"/>
          </p:nvPr>
        </p:nvSpPr>
        <p:spPr>
          <a:xfrm>
            <a:off x="2743200" y="9993"/>
            <a:ext cx="9267375" cy="525463"/>
          </a:xfrm>
        </p:spPr>
        <p:txBody>
          <a:bodyPr>
            <a:normAutofit fontScale="90000"/>
          </a:bodyPr>
          <a:lstStyle/>
          <a:p>
            <a:r>
              <a:rPr lang="en-US" u="sng" dirty="0"/>
              <a:t>Eligibility to </a:t>
            </a:r>
            <a:r>
              <a:rPr lang="en-US" u="sng"/>
              <a:t>Receive Firemen’s </a:t>
            </a:r>
            <a:r>
              <a:rPr lang="en-US" u="sng" dirty="0"/>
              <a:t>Insurance &amp; Inspection Fund</a:t>
            </a:r>
          </a:p>
        </p:txBody>
      </p:sp>
    </p:spTree>
    <p:extLst>
      <p:ext uri="{BB962C8B-B14F-4D97-AF65-F5344CB8AC3E}">
        <p14:creationId xmlns:p14="http://schemas.microsoft.com/office/powerpoint/2010/main" val="858880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33600" y="1143000"/>
            <a:ext cx="8534400" cy="5715000"/>
          </a:xfrm>
        </p:spPr>
        <p:txBody>
          <a:bodyPr/>
          <a:lstStyle/>
          <a:p>
            <a:r>
              <a:rPr lang="en-US" b="1" dirty="0"/>
              <a:t>Fire Departments to be eligible to receive a distribution of 1% Funds must do the following for the State Fire Marshal:</a:t>
            </a:r>
          </a:p>
          <a:p>
            <a:endParaRPr lang="en-US" b="1" dirty="0"/>
          </a:p>
          <a:p>
            <a:pPr marL="342900" indent="-342900">
              <a:buFont typeface="Arial" charset="0"/>
              <a:buChar char="•"/>
            </a:pPr>
            <a:r>
              <a:rPr lang="en-US" b="1" dirty="0">
                <a:solidFill>
                  <a:schemeClr val="bg1"/>
                </a:solidFill>
              </a:rPr>
              <a:t>Adopt a building and inspection co</a:t>
            </a:r>
            <a:r>
              <a:rPr lang="en-US" b="1" dirty="0"/>
              <a:t>de</a:t>
            </a:r>
          </a:p>
          <a:p>
            <a:pPr marL="342900" indent="-342900">
              <a:buFont typeface="Arial" charset="0"/>
              <a:buChar char="•"/>
            </a:pPr>
            <a:endParaRPr lang="en-US" b="1" dirty="0"/>
          </a:p>
          <a:p>
            <a:pPr marL="342900" lvl="3" indent="-342900">
              <a:buFont typeface="Arial" charset="0"/>
              <a:buChar char="•"/>
            </a:pPr>
            <a:r>
              <a:rPr lang="en-US" b="1" dirty="0"/>
              <a:t>Appoint a Fire Inspector</a:t>
            </a:r>
          </a:p>
          <a:p>
            <a:pPr marL="342900" lvl="3" indent="-342900">
              <a:buFont typeface="Arial" charset="0"/>
              <a:buChar char="•"/>
            </a:pPr>
            <a:endParaRPr lang="en-US" b="1" dirty="0"/>
          </a:p>
          <a:p>
            <a:pPr marL="342900" lvl="3" indent="-342900">
              <a:buFont typeface="Arial" charset="0"/>
              <a:buChar char="•"/>
            </a:pPr>
            <a:r>
              <a:rPr lang="en-US" b="1" dirty="0"/>
              <a:t>Perform inspections</a:t>
            </a:r>
          </a:p>
          <a:p>
            <a:pPr marL="342900" lvl="3" indent="-342900">
              <a:buFont typeface="Arial" charset="0"/>
              <a:buChar char="•"/>
            </a:pPr>
            <a:endParaRPr lang="en-US" b="1" dirty="0"/>
          </a:p>
          <a:p>
            <a:pPr marL="342900" lvl="3" indent="-342900">
              <a:buFont typeface="Arial" charset="0"/>
              <a:buChar char="•"/>
            </a:pPr>
            <a:r>
              <a:rPr lang="en-US" b="1" dirty="0"/>
              <a:t>File Quarterly reports of the inspections by the 1</a:t>
            </a:r>
            <a:r>
              <a:rPr lang="en-US" b="1" baseline="30000" dirty="0"/>
              <a:t>st</a:t>
            </a:r>
            <a:r>
              <a:rPr lang="en-US" b="1" dirty="0"/>
              <a:t> of April, July, October &amp; January</a:t>
            </a:r>
          </a:p>
          <a:p>
            <a:pPr marL="342900" lvl="3" indent="-342900">
              <a:buFont typeface="Arial" charset="0"/>
              <a:buChar char="•"/>
            </a:pPr>
            <a:endParaRPr lang="en-US" b="1" dirty="0"/>
          </a:p>
          <a:p>
            <a:pPr marL="342900" lvl="3" indent="-342900">
              <a:buFont typeface="Arial" charset="0"/>
              <a:buChar char="•"/>
            </a:pPr>
            <a:r>
              <a:rPr lang="en-US" b="1" dirty="0"/>
              <a:t>File Equipment Certificate by October 31</a:t>
            </a:r>
            <a:r>
              <a:rPr lang="en-US" b="1" baseline="30000" dirty="0"/>
              <a:t>st</a:t>
            </a:r>
            <a:r>
              <a:rPr lang="en-US" b="1" dirty="0"/>
              <a:t> </a:t>
            </a:r>
          </a:p>
        </p:txBody>
      </p:sp>
      <p:sp>
        <p:nvSpPr>
          <p:cNvPr id="4" name="Title 1"/>
          <p:cNvSpPr>
            <a:spLocks noGrp="1"/>
          </p:cNvSpPr>
          <p:nvPr>
            <p:ph type="title"/>
          </p:nvPr>
        </p:nvSpPr>
        <p:spPr>
          <a:xfrm>
            <a:off x="2743200" y="9993"/>
            <a:ext cx="9267375" cy="525463"/>
          </a:xfrm>
        </p:spPr>
        <p:txBody>
          <a:bodyPr>
            <a:normAutofit fontScale="90000"/>
          </a:bodyPr>
          <a:lstStyle/>
          <a:p>
            <a:r>
              <a:rPr lang="en-US" u="sng" dirty="0"/>
              <a:t>Eligibility to </a:t>
            </a:r>
            <a:r>
              <a:rPr lang="en-US" u="sng"/>
              <a:t>Receive Firemen’s </a:t>
            </a:r>
            <a:r>
              <a:rPr lang="en-US" u="sng" dirty="0"/>
              <a:t>Insurance &amp; Inspection Fund</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2057400"/>
            <a:ext cx="3704775" cy="2892552"/>
          </a:xfrm>
          <a:prstGeom prst="rect">
            <a:avLst/>
          </a:prstGeom>
        </p:spPr>
      </p:pic>
    </p:spTree>
    <p:extLst>
      <p:ext uri="{BB962C8B-B14F-4D97-AF65-F5344CB8AC3E}">
        <p14:creationId xmlns:p14="http://schemas.microsoft.com/office/powerpoint/2010/main" val="1599500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u="sng" dirty="0"/>
              <a:t>Guidelines of Firemen’s Insurance </a:t>
            </a:r>
            <a:r>
              <a:rPr lang="en-US" sz="2600" u="sng"/>
              <a:t>&amp; Inspection Fund</a:t>
            </a:r>
            <a:endParaRPr lang="en-US" sz="2600" u="sng" dirty="0"/>
          </a:p>
        </p:txBody>
      </p:sp>
      <p:sp>
        <p:nvSpPr>
          <p:cNvPr id="3" name="Content Placeholder 2"/>
          <p:cNvSpPr>
            <a:spLocks noGrp="1"/>
          </p:cNvSpPr>
          <p:nvPr>
            <p:ph sz="quarter" idx="13"/>
          </p:nvPr>
        </p:nvSpPr>
        <p:spPr>
          <a:xfrm>
            <a:off x="2362200" y="990600"/>
            <a:ext cx="5613400" cy="5524500"/>
          </a:xfrm>
        </p:spPr>
        <p:txBody>
          <a:bodyPr>
            <a:normAutofit fontScale="92500" lnSpcReduction="10000"/>
          </a:bodyPr>
          <a:lstStyle/>
          <a:p>
            <a:pPr marL="342900" indent="-342900">
              <a:buFont typeface="Arial" charset="0"/>
              <a:buChar char="•"/>
            </a:pPr>
            <a:r>
              <a:rPr lang="en-US" b="1" dirty="0"/>
              <a:t>The SCSFA is statutorily empowered to have fiduciary responsibility over the 1% Fund.  </a:t>
            </a:r>
          </a:p>
          <a:p>
            <a:endParaRPr lang="en-US" b="1" dirty="0"/>
          </a:p>
          <a:p>
            <a:pPr marL="342900" indent="-342900">
              <a:buFont typeface="Arial" charset="0"/>
              <a:buChar char="•"/>
            </a:pPr>
            <a:r>
              <a:rPr lang="en-US" b="1" dirty="0"/>
              <a:t>Remember, the money your department receives is tax payers money!!</a:t>
            </a:r>
          </a:p>
          <a:p>
            <a:endParaRPr lang="en-US" b="1" dirty="0"/>
          </a:p>
          <a:p>
            <a:pPr marL="342900" indent="-342900">
              <a:buFont typeface="Arial" charset="0"/>
              <a:buChar char="•"/>
            </a:pPr>
            <a:r>
              <a:rPr lang="en-US" b="1" dirty="0"/>
              <a:t>The Chief is ultimately responsible for the overall operation of the fire department; however, the 1% Fund is shared equally by ALL members of the fire department.</a:t>
            </a:r>
          </a:p>
          <a:p>
            <a:pPr marL="342900" indent="-342900">
              <a:buFont typeface="Arial" charset="0"/>
              <a:buChar char="•"/>
            </a:pPr>
            <a:endParaRPr lang="en-US" b="1" dirty="0"/>
          </a:p>
          <a:p>
            <a:pPr marL="342900" indent="-342900">
              <a:buFont typeface="Arial" charset="0"/>
              <a:buChar char="•"/>
            </a:pPr>
            <a:r>
              <a:rPr lang="en-US" b="1" dirty="0"/>
              <a:t>All items purchased using the 1% Fund are the property of the Fire Department.  The Chief has the discretion for ALL items to be returned upon a member’s separation from the department.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2209800"/>
            <a:ext cx="3505200" cy="2921000"/>
          </a:xfrm>
          <a:prstGeom prst="rect">
            <a:avLst/>
          </a:prstGeom>
        </p:spPr>
      </p:pic>
    </p:spTree>
    <p:extLst>
      <p:ext uri="{BB962C8B-B14F-4D97-AF65-F5344CB8AC3E}">
        <p14:creationId xmlns:p14="http://schemas.microsoft.com/office/powerpoint/2010/main" val="31097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100" y="0"/>
            <a:ext cx="8737603" cy="525463"/>
          </a:xfrm>
        </p:spPr>
        <p:txBody>
          <a:bodyPr>
            <a:noAutofit/>
          </a:bodyPr>
          <a:lstStyle/>
          <a:p>
            <a:r>
              <a:rPr lang="en-US" sz="2600" u="sng" dirty="0"/>
              <a:t>Guidelines of Firemen’s Insurance </a:t>
            </a:r>
            <a:r>
              <a:rPr lang="en-US" sz="2600" u="sng"/>
              <a:t>&amp; Inspection Fund</a:t>
            </a:r>
            <a:endParaRPr lang="en-US" sz="2600" u="sng" dirty="0"/>
          </a:p>
        </p:txBody>
      </p:sp>
      <p:sp>
        <p:nvSpPr>
          <p:cNvPr id="3" name="Content Placeholder 2"/>
          <p:cNvSpPr>
            <a:spLocks noGrp="1"/>
          </p:cNvSpPr>
          <p:nvPr>
            <p:ph sz="quarter" idx="13"/>
          </p:nvPr>
        </p:nvSpPr>
        <p:spPr>
          <a:xfrm>
            <a:off x="2971800" y="627062"/>
            <a:ext cx="8763000" cy="6230937"/>
          </a:xfrm>
        </p:spPr>
        <p:txBody>
          <a:bodyPr>
            <a:normAutofit/>
          </a:bodyPr>
          <a:lstStyle/>
          <a:p>
            <a:r>
              <a:rPr lang="en-US" b="1" dirty="0"/>
              <a:t>Obtaining approval for all requests:</a:t>
            </a:r>
          </a:p>
          <a:p>
            <a:endParaRPr lang="en-US" b="1" dirty="0"/>
          </a:p>
          <a:p>
            <a:pPr marL="342900" indent="-342900">
              <a:buFont typeface="Arial" charset="0"/>
              <a:buChar char="•"/>
            </a:pPr>
            <a:r>
              <a:rPr lang="en-US" b="1" dirty="0"/>
              <a:t>All expenditures which exceed $100 must be submitted prior to disbursing the funds  (Section 23-9-450)</a:t>
            </a:r>
          </a:p>
          <a:p>
            <a:pPr marL="342900" indent="-342900">
              <a:buFont typeface="Arial" charset="0"/>
              <a:buChar char="•"/>
            </a:pPr>
            <a:endParaRPr lang="en-US" b="1" dirty="0"/>
          </a:p>
          <a:p>
            <a:pPr marL="342900" indent="-342900">
              <a:buFont typeface="Arial" charset="0"/>
              <a:buChar char="•"/>
            </a:pPr>
            <a:r>
              <a:rPr lang="en-US" b="1" dirty="0"/>
              <a:t>More than 50% of members listed on department’s SCSFA roster must approve the request (Section 23-9-460)</a:t>
            </a:r>
          </a:p>
          <a:p>
            <a:pPr marL="342900" indent="-342900">
              <a:buFont typeface="Arial" charset="0"/>
              <a:buChar char="•"/>
            </a:pPr>
            <a:endParaRPr lang="en-US" b="1" dirty="0"/>
          </a:p>
          <a:p>
            <a:pPr marL="342900" indent="-342900">
              <a:buFont typeface="Arial" charset="0"/>
              <a:buChar char="•"/>
            </a:pPr>
            <a:r>
              <a:rPr lang="en-US" b="1" dirty="0"/>
              <a:t>All members of Local Board of Trustees must sign request</a:t>
            </a:r>
          </a:p>
          <a:p>
            <a:pPr marL="342900" indent="-342900">
              <a:buFont typeface="Arial" charset="0"/>
              <a:buChar char="•"/>
            </a:pPr>
            <a:endParaRPr lang="en-US" b="1" dirty="0"/>
          </a:p>
          <a:p>
            <a:pPr marL="342900" indent="-342900">
              <a:buFont typeface="Arial" charset="0"/>
              <a:buChar char="•"/>
            </a:pPr>
            <a:r>
              <a:rPr lang="en-US" b="1" dirty="0"/>
              <a:t>Requests must be adhere to the three categories:</a:t>
            </a:r>
          </a:p>
          <a:p>
            <a:pPr marL="457200" lvl="2" indent="-457200">
              <a:buFont typeface="+mj-lt"/>
              <a:buAutoNum type="arabicPeriod"/>
            </a:pPr>
            <a:r>
              <a:rPr lang="en-US" b="1" dirty="0"/>
              <a:t>Retirement &amp; Insurance</a:t>
            </a:r>
          </a:p>
          <a:p>
            <a:pPr marL="457200" lvl="2" indent="-457200">
              <a:buFont typeface="+mj-lt"/>
              <a:buAutoNum type="arabicPeriod"/>
            </a:pPr>
            <a:r>
              <a:rPr lang="en-US" b="1" dirty="0"/>
              <a:t>Training &amp; Education</a:t>
            </a:r>
          </a:p>
          <a:p>
            <a:pPr marL="457200" lvl="2" indent="-457200">
              <a:buFont typeface="+mj-lt"/>
              <a:buAutoNum type="arabicPeriod"/>
            </a:pPr>
            <a:r>
              <a:rPr lang="en-US" b="1" dirty="0"/>
              <a:t>Recruitment &amp; Retention</a:t>
            </a:r>
          </a:p>
          <a:p>
            <a:pPr marL="342900" indent="-342900">
              <a:buFont typeface="Arial" charset="0"/>
              <a:buChar char="•"/>
            </a:pPr>
            <a:endParaRPr lang="en-US" b="1" dirty="0"/>
          </a:p>
        </p:txBody>
      </p:sp>
    </p:spTree>
    <p:extLst>
      <p:ext uri="{BB962C8B-B14F-4D97-AF65-F5344CB8AC3E}">
        <p14:creationId xmlns:p14="http://schemas.microsoft.com/office/powerpoint/2010/main" val="937017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434773" y="1143000"/>
            <a:ext cx="9499600" cy="4724400"/>
          </a:xfrm>
        </p:spPr>
        <p:txBody>
          <a:bodyPr/>
          <a:lstStyle/>
          <a:p>
            <a:r>
              <a:rPr lang="en-US" b="1" dirty="0"/>
              <a:t>Important facts to remember:</a:t>
            </a:r>
          </a:p>
          <a:p>
            <a:endParaRPr lang="en-US" b="1" dirty="0"/>
          </a:p>
          <a:p>
            <a:pPr marL="342900" indent="-342900">
              <a:buFont typeface="Arial" charset="0"/>
              <a:buChar char="•"/>
            </a:pPr>
            <a:r>
              <a:rPr lang="en-US" b="1" dirty="0"/>
              <a:t>None of the funds are permissible to be distributed in cash and/or gifts to individuals (Section 23-9-460)</a:t>
            </a:r>
          </a:p>
          <a:p>
            <a:pPr marL="342900" indent="-342900">
              <a:buFont typeface="Arial" charset="0"/>
              <a:buChar char="•"/>
            </a:pPr>
            <a:endParaRPr lang="en-US" b="1" dirty="0"/>
          </a:p>
          <a:p>
            <a:pPr marL="342900" indent="-342900">
              <a:buFont typeface="Arial" charset="0"/>
              <a:buChar char="•"/>
            </a:pPr>
            <a:r>
              <a:rPr lang="en-US" b="1" dirty="0"/>
              <a:t>Requests must be for the collective benefit and enjoyment of the entire department (Section 23-9-460)</a:t>
            </a:r>
          </a:p>
          <a:p>
            <a:pPr marL="342900" indent="-342900">
              <a:buFont typeface="Arial" charset="0"/>
              <a:buChar char="•"/>
            </a:pPr>
            <a:endParaRPr lang="en-US" b="1" dirty="0"/>
          </a:p>
          <a:p>
            <a:pPr marL="342900" indent="-342900">
              <a:buFont typeface="Arial" charset="0"/>
              <a:buChar char="•"/>
            </a:pPr>
            <a:r>
              <a:rPr lang="en-US" b="1" dirty="0"/>
              <a:t>No funds can be expended in any manner for any purpose for which the governing body is responsible to provide (Section 23-9-460)</a:t>
            </a:r>
          </a:p>
          <a:p>
            <a:pPr marL="342900" indent="-342900">
              <a:buFont typeface="Arial" charset="0"/>
              <a:buChar char="•"/>
            </a:pPr>
            <a:endParaRPr lang="en-US" b="1" dirty="0"/>
          </a:p>
          <a:p>
            <a:pPr marL="342900" indent="-342900">
              <a:buFont typeface="Arial" charset="0"/>
              <a:buChar char="•"/>
            </a:pPr>
            <a:endParaRPr lang="en-US" b="1" dirty="0"/>
          </a:p>
        </p:txBody>
      </p:sp>
      <p:sp>
        <p:nvSpPr>
          <p:cNvPr id="4" name="Title 1"/>
          <p:cNvSpPr>
            <a:spLocks noGrp="1"/>
          </p:cNvSpPr>
          <p:nvPr>
            <p:ph type="title"/>
          </p:nvPr>
        </p:nvSpPr>
        <p:spPr/>
        <p:txBody>
          <a:bodyPr>
            <a:noAutofit/>
          </a:bodyPr>
          <a:lstStyle/>
          <a:p>
            <a:r>
              <a:rPr lang="en-US" sz="2600" u="sng" dirty="0"/>
              <a:t>Guidelines of Firemen’s Insurance </a:t>
            </a:r>
            <a:r>
              <a:rPr lang="en-US" sz="2600" u="sng"/>
              <a:t>&amp; Inspection Fund</a:t>
            </a:r>
            <a:endParaRPr lang="en-US" sz="2600" u="sng" dirty="0"/>
          </a:p>
        </p:txBody>
      </p:sp>
    </p:spTree>
    <p:extLst>
      <p:ext uri="{BB962C8B-B14F-4D97-AF65-F5344CB8AC3E}">
        <p14:creationId xmlns:p14="http://schemas.microsoft.com/office/powerpoint/2010/main" val="1513578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098" y="0"/>
            <a:ext cx="9525000" cy="540391"/>
          </a:xfrm>
        </p:spPr>
        <p:txBody>
          <a:bodyPr anchor="ctr">
            <a:noAutofit/>
          </a:bodyPr>
          <a:lstStyle/>
          <a:p>
            <a:pPr algn="just"/>
            <a:r>
              <a:rPr lang="en-US" sz="2000" u="sng" dirty="0"/>
              <a:t>Procedures for Completing All Firemen’s Insurance &amp; Inspection Fund Forms</a:t>
            </a:r>
          </a:p>
        </p:txBody>
      </p:sp>
      <p:pic>
        <p:nvPicPr>
          <p:cNvPr id="20" name="Content Placeholder 19">
            <a:extLst>
              <a:ext uri="{FF2B5EF4-FFF2-40B4-BE49-F238E27FC236}">
                <a16:creationId xmlns:a16="http://schemas.microsoft.com/office/drawing/2014/main" id="{0AC1C14D-999D-B04F-9828-98DE2E938E8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48200" y="661157"/>
            <a:ext cx="5536797" cy="6210413"/>
          </a:xfrm>
        </p:spPr>
      </p:pic>
    </p:spTree>
    <p:extLst>
      <p:ext uri="{BB962C8B-B14F-4D97-AF65-F5344CB8AC3E}">
        <p14:creationId xmlns:p14="http://schemas.microsoft.com/office/powerpoint/2010/main" val="206616567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BE3E29-E89A-C145-8CA1-2FFE9B8AD9F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24400" y="521264"/>
            <a:ext cx="4876800" cy="6336735"/>
          </a:xfrm>
        </p:spPr>
      </p:pic>
      <p:sp>
        <p:nvSpPr>
          <p:cNvPr id="7" name="Title 1">
            <a:extLst>
              <a:ext uri="{FF2B5EF4-FFF2-40B4-BE49-F238E27FC236}">
                <a16:creationId xmlns:a16="http://schemas.microsoft.com/office/drawing/2014/main" id="{9F13ED89-8A52-CC40-8FEC-876A679BDF1A}"/>
              </a:ext>
            </a:extLst>
          </p:cNvPr>
          <p:cNvSpPr>
            <a:spLocks noGrp="1"/>
          </p:cNvSpPr>
          <p:nvPr>
            <p:ph type="title"/>
          </p:nvPr>
        </p:nvSpPr>
        <p:spPr>
          <a:xfrm>
            <a:off x="2654098" y="0"/>
            <a:ext cx="9525000" cy="540391"/>
          </a:xfrm>
        </p:spPr>
        <p:txBody>
          <a:bodyPr anchor="ctr">
            <a:noAutofit/>
          </a:bodyPr>
          <a:lstStyle/>
          <a:p>
            <a:pPr algn="just"/>
            <a:r>
              <a:rPr lang="en-US" sz="2000" u="sng" dirty="0"/>
              <a:t>Procedures for Completing All Firemen’s Insurance &amp; Inspection Fund Forms</a:t>
            </a:r>
          </a:p>
        </p:txBody>
      </p:sp>
    </p:spTree>
    <p:extLst>
      <p:ext uri="{BB962C8B-B14F-4D97-AF65-F5344CB8AC3E}">
        <p14:creationId xmlns:p14="http://schemas.microsoft.com/office/powerpoint/2010/main" val="371442798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C17868F-28DA-6E40-9F88-672271A1C50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32458" y="540391"/>
            <a:ext cx="5197341" cy="6273176"/>
          </a:xfrm>
        </p:spPr>
      </p:pic>
      <p:sp>
        <p:nvSpPr>
          <p:cNvPr id="7" name="Title 1">
            <a:extLst>
              <a:ext uri="{FF2B5EF4-FFF2-40B4-BE49-F238E27FC236}">
                <a16:creationId xmlns:a16="http://schemas.microsoft.com/office/drawing/2014/main" id="{70982D6D-AE3B-0C49-A4D6-2A5373907CB2}"/>
              </a:ext>
            </a:extLst>
          </p:cNvPr>
          <p:cNvSpPr>
            <a:spLocks noGrp="1"/>
          </p:cNvSpPr>
          <p:nvPr>
            <p:ph type="title"/>
          </p:nvPr>
        </p:nvSpPr>
        <p:spPr>
          <a:xfrm>
            <a:off x="2654098" y="0"/>
            <a:ext cx="9525000" cy="540391"/>
          </a:xfrm>
        </p:spPr>
        <p:txBody>
          <a:bodyPr anchor="ctr">
            <a:noAutofit/>
          </a:bodyPr>
          <a:lstStyle/>
          <a:p>
            <a:pPr algn="just"/>
            <a:r>
              <a:rPr lang="en-US" sz="2000" u="sng" dirty="0"/>
              <a:t>Procedures for Completing All Firemen’s Insurance &amp; Inspection Fund Forms</a:t>
            </a:r>
          </a:p>
        </p:txBody>
      </p:sp>
    </p:spTree>
    <p:extLst>
      <p:ext uri="{BB962C8B-B14F-4D97-AF65-F5344CB8AC3E}">
        <p14:creationId xmlns:p14="http://schemas.microsoft.com/office/powerpoint/2010/main" val="310727410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974FE35-CCE7-D345-AA55-BCC3EE442B7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37750" y="540391"/>
            <a:ext cx="5662851" cy="6241409"/>
          </a:xfrm>
        </p:spPr>
      </p:pic>
      <p:sp>
        <p:nvSpPr>
          <p:cNvPr id="7" name="Title 1">
            <a:extLst>
              <a:ext uri="{FF2B5EF4-FFF2-40B4-BE49-F238E27FC236}">
                <a16:creationId xmlns:a16="http://schemas.microsoft.com/office/drawing/2014/main" id="{4FC2E9B3-15E2-844C-A5B3-4DF53FA6805D}"/>
              </a:ext>
            </a:extLst>
          </p:cNvPr>
          <p:cNvSpPr>
            <a:spLocks noGrp="1"/>
          </p:cNvSpPr>
          <p:nvPr>
            <p:ph type="title"/>
          </p:nvPr>
        </p:nvSpPr>
        <p:spPr>
          <a:xfrm>
            <a:off x="2654098" y="0"/>
            <a:ext cx="9525000" cy="540391"/>
          </a:xfrm>
        </p:spPr>
        <p:txBody>
          <a:bodyPr anchor="ctr">
            <a:noAutofit/>
          </a:bodyPr>
          <a:lstStyle/>
          <a:p>
            <a:pPr algn="just"/>
            <a:r>
              <a:rPr lang="en-US" sz="2000" u="sng" dirty="0"/>
              <a:t>Procedures for Completing All Firemen’s Insurance &amp; Inspection Fund Forms</a:t>
            </a:r>
          </a:p>
        </p:txBody>
      </p:sp>
    </p:spTree>
    <p:extLst>
      <p:ext uri="{BB962C8B-B14F-4D97-AF65-F5344CB8AC3E}">
        <p14:creationId xmlns:p14="http://schemas.microsoft.com/office/powerpoint/2010/main" val="377391570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49936"/>
            <a:ext cx="9296400" cy="933451"/>
          </a:xfrm>
        </p:spPr>
        <p:txBody>
          <a:bodyPr>
            <a:noAutofit/>
          </a:bodyPr>
          <a:lstStyle/>
          <a:p>
            <a:pPr algn="ctr"/>
            <a:r>
              <a:rPr lang="en-US" sz="4000" dirty="0">
                <a:ln>
                  <a:solidFill>
                    <a:schemeClr val="tx1">
                      <a:lumMod val="95000"/>
                      <a:lumOff val="5000"/>
                    </a:schemeClr>
                  </a:solidFill>
                </a:ln>
                <a:solidFill>
                  <a:schemeClr val="accent1">
                    <a:lumMod val="40000"/>
                    <a:lumOff val="60000"/>
                  </a:schemeClr>
                </a:solidFill>
              </a:rPr>
              <a:t>GREAT 1% STEWARDSHIP</a:t>
            </a:r>
            <a:br>
              <a:rPr lang="en-US" sz="4000" dirty="0">
                <a:ln>
                  <a:solidFill>
                    <a:schemeClr val="tx1">
                      <a:lumMod val="95000"/>
                      <a:lumOff val="5000"/>
                    </a:schemeClr>
                  </a:solidFill>
                </a:ln>
                <a:solidFill>
                  <a:schemeClr val="accent1">
                    <a:lumMod val="40000"/>
                    <a:lumOff val="60000"/>
                  </a:schemeClr>
                </a:solidFill>
              </a:rPr>
            </a:br>
            <a:r>
              <a:rPr lang="en-US" sz="3600" dirty="0">
                <a:ln>
                  <a:solidFill>
                    <a:schemeClr val="tx1">
                      <a:lumMod val="95000"/>
                      <a:lumOff val="5000"/>
                    </a:schemeClr>
                  </a:solidFill>
                </a:ln>
                <a:solidFill>
                  <a:schemeClr val="accent1">
                    <a:lumMod val="40000"/>
                    <a:lumOff val="60000"/>
                  </a:schemeClr>
                </a:solidFill>
              </a:rPr>
              <a:t>SC FIREFIGHTERS ASSOCIATION TRAINING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200" y="76200"/>
            <a:ext cx="1280924" cy="1280924"/>
          </a:xfrm>
          <a:prstGeom prst="rect">
            <a:avLst/>
          </a:prstGeom>
        </p:spPr>
      </p:pic>
    </p:spTree>
    <p:extLst>
      <p:ext uri="{BB962C8B-B14F-4D97-AF65-F5344CB8AC3E}">
        <p14:creationId xmlns:p14="http://schemas.microsoft.com/office/powerpoint/2010/main" val="247745996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3048000" y="1143000"/>
            <a:ext cx="8636000" cy="5562600"/>
          </a:xfrm>
        </p:spPr>
        <p:txBody>
          <a:bodyPr>
            <a:noAutofit/>
          </a:bodyPr>
          <a:lstStyle/>
          <a:p>
            <a:r>
              <a:rPr lang="en-US" sz="2800" b="1" dirty="0"/>
              <a:t>The purpose for the 1% Regional Training is to:</a:t>
            </a:r>
          </a:p>
          <a:p>
            <a:endParaRPr lang="en-US" sz="2800" b="1" dirty="0"/>
          </a:p>
          <a:p>
            <a:pPr marL="457200" indent="-457200">
              <a:buFont typeface="Arial" charset="0"/>
              <a:buChar char="•"/>
            </a:pPr>
            <a:r>
              <a:rPr lang="en-US" sz="2800" b="1" dirty="0"/>
              <a:t>Educate all SCSFA member departments </a:t>
            </a:r>
          </a:p>
          <a:p>
            <a:pPr marL="457200" indent="-457200">
              <a:buFont typeface="Arial" charset="0"/>
              <a:buChar char="•"/>
            </a:pPr>
            <a:endParaRPr lang="en-US" sz="2800" b="1" dirty="0"/>
          </a:p>
          <a:p>
            <a:pPr marL="457200" indent="-457200">
              <a:buFont typeface="Arial" charset="0"/>
              <a:buChar char="•"/>
            </a:pPr>
            <a:r>
              <a:rPr lang="en-US" sz="2800" b="1" dirty="0"/>
              <a:t>Educate individuals who have the oversight of their department's Firemen’s Insurance &amp; Inspection Fund account</a:t>
            </a:r>
          </a:p>
          <a:p>
            <a:pPr marL="457200" indent="-457200">
              <a:buFont typeface="Arial" charset="0"/>
              <a:buChar char="•"/>
            </a:pPr>
            <a:endParaRPr lang="en-US" sz="2800" b="1" dirty="0"/>
          </a:p>
          <a:p>
            <a:pPr marL="457200" indent="-457200">
              <a:buFont typeface="Arial" charset="0"/>
              <a:buChar char="•"/>
            </a:pPr>
            <a:r>
              <a:rPr lang="en-US" sz="2800" b="1" dirty="0"/>
              <a:t>Assure compliance to the State Law and guidelines</a:t>
            </a:r>
          </a:p>
          <a:p>
            <a:endParaRPr lang="en-US" sz="2800" b="1" dirty="0"/>
          </a:p>
        </p:txBody>
      </p:sp>
      <p:sp>
        <p:nvSpPr>
          <p:cNvPr id="5" name="Title 1"/>
          <p:cNvSpPr>
            <a:spLocks noGrp="1"/>
          </p:cNvSpPr>
          <p:nvPr>
            <p:ph type="title"/>
          </p:nvPr>
        </p:nvSpPr>
        <p:spPr/>
        <p:txBody>
          <a:bodyPr>
            <a:noAutofit/>
          </a:bodyPr>
          <a:lstStyle/>
          <a:p>
            <a:r>
              <a:rPr lang="en-US" sz="3600" u="sng"/>
              <a:t>Purpose of </a:t>
            </a:r>
            <a:r>
              <a:rPr lang="en-US" sz="3600" u="sng" dirty="0"/>
              <a:t>Training Session</a:t>
            </a:r>
          </a:p>
        </p:txBody>
      </p:sp>
    </p:spTree>
    <p:extLst>
      <p:ext uri="{BB962C8B-B14F-4D97-AF65-F5344CB8AC3E}">
        <p14:creationId xmlns:p14="http://schemas.microsoft.com/office/powerpoint/2010/main" val="1444586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linds(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linds(horizontal)">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6744"/>
            <a:ext cx="6781800" cy="6924744"/>
          </a:xfrm>
          <a:prstGeom prst="rect">
            <a:avLst/>
          </a:prstGeom>
        </p:spPr>
      </p:pic>
    </p:spTree>
    <p:extLst>
      <p:ext uri="{BB962C8B-B14F-4D97-AF65-F5344CB8AC3E}">
        <p14:creationId xmlns:p14="http://schemas.microsoft.com/office/powerpoint/2010/main" val="233317051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GREAT 1% STEWARDSHIP</a:t>
            </a:r>
            <a:endParaRPr lang="en-US" sz="3600" dirty="0"/>
          </a:p>
        </p:txBody>
      </p:sp>
      <p:sp>
        <p:nvSpPr>
          <p:cNvPr id="3" name="Content Placeholder 2"/>
          <p:cNvSpPr>
            <a:spLocks noGrp="1"/>
          </p:cNvSpPr>
          <p:nvPr>
            <p:ph sz="half" idx="1"/>
          </p:nvPr>
        </p:nvSpPr>
        <p:spPr/>
        <p:txBody>
          <a:bodyPr>
            <a:noAutofit/>
          </a:bodyPr>
          <a:lstStyle/>
          <a:p>
            <a:r>
              <a:rPr lang="en-US" sz="2400" dirty="0"/>
              <a:t>Everything we are talking about today is on the Association website under 1%.  Therefore we encourage anyone who has any responsibility for 1% funds to visit and review that section of the website.  Whenever there is a change in personnel responsibility for all or part of the 1% funds please make sure they visit the website.</a:t>
            </a:r>
          </a:p>
          <a:p>
            <a:endParaRPr lang="en-US" sz="2400" dirty="0"/>
          </a:p>
          <a:p>
            <a:r>
              <a:rPr lang="en-US" sz="2400" dirty="0"/>
              <a:t>Keeping up with the 1% information on the website will answer a lot of questions and help you avoid having to put out fires!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902871" y="1524000"/>
            <a:ext cx="2680984" cy="2385868"/>
          </a:xfrm>
          <a:prstGeom prst="rect">
            <a:avLst/>
          </a:prstGeom>
        </p:spPr>
      </p:pic>
    </p:spTree>
    <p:extLst>
      <p:ext uri="{BB962C8B-B14F-4D97-AF65-F5344CB8AC3E}">
        <p14:creationId xmlns:p14="http://schemas.microsoft.com/office/powerpoint/2010/main" val="37108073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a:solidFill>
                  <a:schemeClr val="accent6">
                    <a:lumMod val="75000"/>
                  </a:schemeClr>
                </a:solidFill>
              </a:rPr>
              <a:t>SCSFA Grade Policy-1% funds</a:t>
            </a:r>
            <a:endParaRPr lang="en-US" sz="3600" dirty="0"/>
          </a:p>
        </p:txBody>
      </p:sp>
      <p:sp>
        <p:nvSpPr>
          <p:cNvPr id="3" name="Content Placeholder 2"/>
          <p:cNvSpPr>
            <a:spLocks noGrp="1"/>
          </p:cNvSpPr>
          <p:nvPr>
            <p:ph idx="1"/>
          </p:nvPr>
        </p:nvSpPr>
        <p:spPr>
          <a:xfrm>
            <a:off x="2133600" y="889002"/>
            <a:ext cx="10058400" cy="5867400"/>
          </a:xfrm>
        </p:spPr>
        <p:txBody>
          <a:bodyPr>
            <a:normAutofit/>
          </a:bodyPr>
          <a:lstStyle/>
          <a:p>
            <a:r>
              <a:rPr lang="en-US" b="1" dirty="0"/>
              <a:t>A	</a:t>
            </a:r>
            <a:r>
              <a:rPr lang="en-US" dirty="0"/>
              <a:t>-requested records were complete and available, records were in very good condition, and if any findings were noted, they were minor in nature</a:t>
            </a:r>
          </a:p>
          <a:p>
            <a:pPr marL="0" indent="0">
              <a:buNone/>
            </a:pPr>
            <a:endParaRPr lang="en-US" dirty="0"/>
          </a:p>
          <a:p>
            <a:r>
              <a:rPr lang="en-US" b="1" dirty="0"/>
              <a:t>B	</a:t>
            </a:r>
            <a:r>
              <a:rPr lang="en-US" dirty="0"/>
              <a:t>-requested records were complete and available, records were in good condition, and few findings were noted, which were generally minor in nature</a:t>
            </a:r>
          </a:p>
          <a:p>
            <a:pPr marL="0" indent="0">
              <a:buNone/>
            </a:pPr>
            <a:endParaRPr lang="en-US" dirty="0"/>
          </a:p>
          <a:p>
            <a:r>
              <a:rPr lang="en-US" b="1" dirty="0"/>
              <a:t>C	</a:t>
            </a:r>
            <a:r>
              <a:rPr lang="en-US" dirty="0"/>
              <a:t>-requested records were not all complete and available, records were in mediocre condition, and there were several findings and/or some of the findings were more serious in nature. A follow-up audit will be performed in the following year and if another grade of “C” or worse is received the department will no longer be considered a member in good standing upon a vote of the SCSFA Executive Committee.</a:t>
            </a:r>
          </a:p>
        </p:txBody>
      </p:sp>
    </p:spTree>
    <p:extLst>
      <p:ext uri="{BB962C8B-B14F-4D97-AF65-F5344CB8AC3E}">
        <p14:creationId xmlns:p14="http://schemas.microsoft.com/office/powerpoint/2010/main" val="4883017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a:solidFill>
                  <a:schemeClr val="accent6">
                    <a:lumMod val="75000"/>
                  </a:schemeClr>
                </a:solidFill>
              </a:rPr>
              <a:t>SCSFA Grade Policy-1% funds</a:t>
            </a:r>
            <a:endParaRPr lang="en-US" sz="3600" dirty="0"/>
          </a:p>
        </p:txBody>
      </p:sp>
      <p:sp>
        <p:nvSpPr>
          <p:cNvPr id="3" name="Content Placeholder 2"/>
          <p:cNvSpPr>
            <a:spLocks noGrp="1"/>
          </p:cNvSpPr>
          <p:nvPr>
            <p:ph idx="1"/>
          </p:nvPr>
        </p:nvSpPr>
        <p:spPr>
          <a:xfrm>
            <a:off x="2286000" y="889002"/>
            <a:ext cx="9829800" cy="5791200"/>
          </a:xfrm>
        </p:spPr>
        <p:txBody>
          <a:bodyPr>
            <a:normAutofit/>
          </a:bodyPr>
          <a:lstStyle/>
          <a:p>
            <a:r>
              <a:rPr lang="en-US" b="1" dirty="0"/>
              <a:t>D	</a:t>
            </a:r>
            <a:r>
              <a:rPr lang="en-US" dirty="0"/>
              <a:t>-requested records were generally not complete and available, existing records were not in good condition, and findings were serious in nature.  A follow-up audit will be performed in the following year and if another grade of “C” or worse is received the department will no longer be considered a member in good standing upon a vote of the SCSFA Executive Committee.</a:t>
            </a:r>
          </a:p>
          <a:p>
            <a:pPr marL="0" indent="0">
              <a:buNone/>
            </a:pPr>
            <a:endParaRPr lang="en-US" dirty="0"/>
          </a:p>
          <a:p>
            <a:r>
              <a:rPr lang="en-US" b="1" dirty="0"/>
              <a:t>F	</a:t>
            </a:r>
            <a:r>
              <a:rPr lang="en-US" dirty="0"/>
              <a:t>-requested records not complete and few if any were available, any existing records were in poor condition, and findings were serious in nature.  A department that receives a grade of “F” is considered a member not in good standing upon a vote of the SCSFA Executive Committee.</a:t>
            </a:r>
          </a:p>
        </p:txBody>
      </p:sp>
    </p:spTree>
    <p:extLst>
      <p:ext uri="{BB962C8B-B14F-4D97-AF65-F5344CB8AC3E}">
        <p14:creationId xmlns:p14="http://schemas.microsoft.com/office/powerpoint/2010/main" val="427729644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5892800" y="1098908"/>
            <a:ext cx="4648200" cy="838200"/>
          </a:xfrm>
        </p:spPr>
        <p:txBody>
          <a:bodyPr>
            <a:noAutofit/>
          </a:bodyPr>
          <a:lstStyle/>
          <a:p>
            <a:r>
              <a:rPr lang="en-US" sz="1700" dirty="0"/>
              <a:t>Selection of departments to audit</a:t>
            </a:r>
          </a:p>
          <a:p>
            <a:pPr marL="342900" indent="-285750">
              <a:buFont typeface="Arial" panose="020B0604020202020204" pitchFamily="34" charset="0"/>
              <a:buChar char="•"/>
            </a:pPr>
            <a:r>
              <a:rPr lang="en-US" sz="1700" dirty="0"/>
              <a:t>GF-second and third visits from the prior year</a:t>
            </a:r>
          </a:p>
          <a:p>
            <a:pPr marL="342900" indent="-285750">
              <a:buFont typeface="Arial" panose="020B0604020202020204" pitchFamily="34" charset="0"/>
              <a:buChar char="•"/>
            </a:pPr>
            <a:r>
              <a:rPr lang="en-US" sz="1700" dirty="0"/>
              <a:t>SCSFA 1% Staff selects primarily based on noncompliance</a:t>
            </a:r>
          </a:p>
        </p:txBody>
      </p:sp>
      <p:sp>
        <p:nvSpPr>
          <p:cNvPr id="45" name="Text Placeholder 13"/>
          <p:cNvSpPr>
            <a:spLocks noGrp="1"/>
          </p:cNvSpPr>
          <p:nvPr>
            <p:ph type="body" sz="quarter" idx="16"/>
          </p:nvPr>
        </p:nvSpPr>
        <p:spPr>
          <a:xfrm>
            <a:off x="5926204" y="2532725"/>
            <a:ext cx="4648200" cy="838200"/>
          </a:xfrm>
        </p:spPr>
        <p:txBody>
          <a:bodyPr>
            <a:normAutofit fontScale="92500" lnSpcReduction="20000"/>
          </a:bodyPr>
          <a:lstStyle/>
          <a:p>
            <a:r>
              <a:rPr lang="en-US" dirty="0"/>
              <a:t>Letters and requests sent to departments</a:t>
            </a:r>
          </a:p>
          <a:p>
            <a:pPr marL="342900" indent="-285750">
              <a:buFont typeface="Arial" panose="020B0604020202020204" pitchFamily="34" charset="0"/>
              <a:buChar char="•"/>
            </a:pPr>
            <a:r>
              <a:rPr lang="en-US" dirty="0"/>
              <a:t>SCSFA 1% Staff informs them</a:t>
            </a:r>
          </a:p>
          <a:p>
            <a:pPr marL="342900" indent="-285750">
              <a:buFont typeface="Arial" panose="020B0604020202020204" pitchFamily="34" charset="0"/>
              <a:buChar char="•"/>
            </a:pPr>
            <a:r>
              <a:rPr lang="en-US" dirty="0"/>
              <a:t>GF sends list of information needed</a:t>
            </a:r>
          </a:p>
        </p:txBody>
      </p:sp>
      <p:sp>
        <p:nvSpPr>
          <p:cNvPr id="46" name="Text Placeholder 14"/>
          <p:cNvSpPr>
            <a:spLocks noGrp="1"/>
          </p:cNvSpPr>
          <p:nvPr>
            <p:ph type="body" sz="quarter" idx="17"/>
          </p:nvPr>
        </p:nvSpPr>
        <p:spPr>
          <a:xfrm>
            <a:off x="5892800" y="3846251"/>
            <a:ext cx="5283200" cy="1346200"/>
          </a:xfrm>
        </p:spPr>
        <p:txBody>
          <a:bodyPr>
            <a:normAutofit fontScale="92500" lnSpcReduction="20000"/>
          </a:bodyPr>
          <a:lstStyle/>
          <a:p>
            <a:r>
              <a:rPr lang="en-US" dirty="0"/>
              <a:t>GF Audit fieldwork</a:t>
            </a:r>
          </a:p>
          <a:p>
            <a:pPr marL="342900" indent="-285750">
              <a:buFont typeface="Arial" panose="020B0604020202020204" pitchFamily="34" charset="0"/>
              <a:buChar char="•"/>
            </a:pPr>
            <a:r>
              <a:rPr lang="en-US" dirty="0"/>
              <a:t>On-site visit (review findings at end)</a:t>
            </a:r>
          </a:p>
          <a:p>
            <a:pPr marL="342900" indent="-285750">
              <a:buFont typeface="Arial" panose="020B0604020202020204" pitchFamily="34" charset="0"/>
              <a:buChar char="•"/>
            </a:pPr>
            <a:r>
              <a:rPr lang="en-US" dirty="0"/>
              <a:t>Report drafted</a:t>
            </a:r>
          </a:p>
          <a:p>
            <a:pPr marL="342900" indent="-285750">
              <a:buFont typeface="Arial" panose="020B0604020202020204" pitchFamily="34" charset="0"/>
              <a:buChar char="•"/>
            </a:pPr>
            <a:r>
              <a:rPr lang="en-US" dirty="0"/>
              <a:t>Work reviewed by manager and partner-initial grade assigned by GF</a:t>
            </a:r>
          </a:p>
        </p:txBody>
      </p:sp>
      <p:sp>
        <p:nvSpPr>
          <p:cNvPr id="47" name="Text Placeholder 10"/>
          <p:cNvSpPr>
            <a:spLocks noGrp="1"/>
          </p:cNvSpPr>
          <p:nvPr>
            <p:ph type="body" sz="quarter" idx="18"/>
          </p:nvPr>
        </p:nvSpPr>
        <p:spPr>
          <a:xfrm>
            <a:off x="5864004" y="5523266"/>
            <a:ext cx="5794595" cy="1410934"/>
          </a:xfrm>
        </p:spPr>
        <p:txBody>
          <a:bodyPr>
            <a:normAutofit fontScale="92500" lnSpcReduction="20000"/>
          </a:bodyPr>
          <a:lstStyle/>
          <a:p>
            <a:r>
              <a:rPr lang="en-US" dirty="0"/>
              <a:t>SCSFA review</a:t>
            </a:r>
          </a:p>
          <a:p>
            <a:pPr marL="342900" indent="-285750">
              <a:buFont typeface="Arial" panose="020B0604020202020204" pitchFamily="34" charset="0"/>
              <a:buChar char="•"/>
            </a:pPr>
            <a:r>
              <a:rPr lang="en-US" dirty="0"/>
              <a:t>GF and SCSFA review each report, workpapers and determine final grade together</a:t>
            </a:r>
          </a:p>
          <a:p>
            <a:pPr marL="342900" indent="-285750">
              <a:buFont typeface="Arial" panose="020B0604020202020204" pitchFamily="34" charset="0"/>
              <a:buChar char="•"/>
            </a:pPr>
            <a:r>
              <a:rPr lang="en-US" dirty="0"/>
              <a:t>Report drafts are sent to departments</a:t>
            </a:r>
          </a:p>
          <a:p>
            <a:pPr marL="342900" indent="-285750">
              <a:buFont typeface="Arial" panose="020B0604020202020204" pitchFamily="34" charset="0"/>
              <a:buChar char="•"/>
            </a:pPr>
            <a:r>
              <a:rPr lang="en-US" dirty="0"/>
              <a:t>Audit results are presented to SCSFA Executive Committee</a:t>
            </a:r>
          </a:p>
          <a:p>
            <a:endParaRPr lang="en-US" dirty="0"/>
          </a:p>
        </p:txBody>
      </p:sp>
      <p:sp>
        <p:nvSpPr>
          <p:cNvPr id="10" name="Title 9"/>
          <p:cNvSpPr>
            <a:spLocks noGrp="1"/>
          </p:cNvSpPr>
          <p:nvPr>
            <p:ph type="title"/>
          </p:nvPr>
        </p:nvSpPr>
        <p:spPr>
          <a:xfrm>
            <a:off x="2514598" y="76201"/>
            <a:ext cx="6553202" cy="525463"/>
          </a:xfrm>
        </p:spPr>
        <p:txBody>
          <a:bodyPr>
            <a:noAutofit/>
          </a:bodyPr>
          <a:lstStyle/>
          <a:p>
            <a:r>
              <a:rPr lang="en-US" sz="3200" dirty="0"/>
              <a:t>1% Audit Process</a:t>
            </a:r>
            <a:endParaRPr lang="en-US" sz="3200" dirty="0">
              <a:solidFill>
                <a:schemeClr val="accent6">
                  <a:lumMod val="75000"/>
                </a:schemeClr>
              </a:solidFill>
            </a:endParaRPr>
          </a:p>
        </p:txBody>
      </p:sp>
      <p:sp>
        <p:nvSpPr>
          <p:cNvPr id="57" name="TextBox 56"/>
          <p:cNvSpPr txBox="1"/>
          <p:nvPr/>
        </p:nvSpPr>
        <p:spPr>
          <a:xfrm>
            <a:off x="3886202" y="685800"/>
            <a:ext cx="1957587" cy="261610"/>
          </a:xfrm>
          <a:prstGeom prst="rect">
            <a:avLst/>
          </a:prstGeom>
          <a:noFill/>
        </p:spPr>
        <p:txBody>
          <a:bodyPr wrap="none" rtlCol="0">
            <a:spAutoFit/>
          </a:bodyPr>
          <a:lstStyle/>
          <a:p>
            <a:r>
              <a:rPr lang="en-US" sz="1100" dirty="0">
                <a:solidFill>
                  <a:schemeClr val="bg1">
                    <a:lumMod val="10000"/>
                  </a:schemeClr>
                </a:solidFill>
              </a:rPr>
              <a:t>Click Mouse Reveal Next Phase</a:t>
            </a:r>
          </a:p>
        </p:txBody>
      </p:sp>
      <p:grpSp>
        <p:nvGrpSpPr>
          <p:cNvPr id="4" name="Group 3"/>
          <p:cNvGrpSpPr/>
          <p:nvPr/>
        </p:nvGrpSpPr>
        <p:grpSpPr>
          <a:xfrm>
            <a:off x="2305956" y="1098908"/>
            <a:ext cx="3335121" cy="1100125"/>
            <a:chOff x="2288278" y="1098907"/>
            <a:chExt cx="3335121" cy="1100125"/>
          </a:xfrm>
        </p:grpSpPr>
        <p:grpSp>
          <p:nvGrpSpPr>
            <p:cNvPr id="21" name="Group 20"/>
            <p:cNvGrpSpPr/>
            <p:nvPr/>
          </p:nvGrpSpPr>
          <p:grpSpPr>
            <a:xfrm rot="5400000">
              <a:off x="3405776" y="-18591"/>
              <a:ext cx="1100125" cy="3335121"/>
              <a:chOff x="2678112" y="1001713"/>
              <a:chExt cx="4506913" cy="7004050"/>
            </a:xfrm>
          </p:grpSpPr>
          <p:sp>
            <p:nvSpPr>
              <p:cNvPr id="22"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1</a:t>
              </a:r>
            </a:p>
          </p:txBody>
        </p:sp>
      </p:grpSp>
      <p:grpSp>
        <p:nvGrpSpPr>
          <p:cNvPr id="41" name="Group 40"/>
          <p:cNvGrpSpPr/>
          <p:nvPr/>
        </p:nvGrpSpPr>
        <p:grpSpPr>
          <a:xfrm>
            <a:off x="2379879" y="2586805"/>
            <a:ext cx="3335121" cy="1100125"/>
            <a:chOff x="2288278" y="1098907"/>
            <a:chExt cx="3335121" cy="1100125"/>
          </a:xfrm>
        </p:grpSpPr>
        <p:grpSp>
          <p:nvGrpSpPr>
            <p:cNvPr id="42" name="Group 41"/>
            <p:cNvGrpSpPr/>
            <p:nvPr/>
          </p:nvGrpSpPr>
          <p:grpSpPr>
            <a:xfrm rot="5400000">
              <a:off x="3405776" y="-18591"/>
              <a:ext cx="1100125" cy="3335121"/>
              <a:chOff x="2678112" y="1001713"/>
              <a:chExt cx="4506913" cy="7004050"/>
            </a:xfrm>
          </p:grpSpPr>
          <p:sp>
            <p:nvSpPr>
              <p:cNvPr id="61"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3" name="TextBox 42"/>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2</a:t>
              </a:r>
            </a:p>
          </p:txBody>
        </p:sp>
      </p:grpSp>
      <p:grpSp>
        <p:nvGrpSpPr>
          <p:cNvPr id="63" name="Group 62"/>
          <p:cNvGrpSpPr/>
          <p:nvPr/>
        </p:nvGrpSpPr>
        <p:grpSpPr>
          <a:xfrm>
            <a:off x="2330597" y="4074702"/>
            <a:ext cx="3335121" cy="1100125"/>
            <a:chOff x="2288278" y="1098907"/>
            <a:chExt cx="3335121" cy="1100125"/>
          </a:xfrm>
        </p:grpSpPr>
        <p:grpSp>
          <p:nvGrpSpPr>
            <p:cNvPr id="64" name="Group 63"/>
            <p:cNvGrpSpPr/>
            <p:nvPr/>
          </p:nvGrpSpPr>
          <p:grpSpPr>
            <a:xfrm rot="5400000">
              <a:off x="3405776" y="-18591"/>
              <a:ext cx="1100125" cy="3335121"/>
              <a:chOff x="2678112" y="1001713"/>
              <a:chExt cx="4506913" cy="7004050"/>
            </a:xfrm>
          </p:grpSpPr>
          <p:sp>
            <p:nvSpPr>
              <p:cNvPr id="6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5" name="TextBox 64"/>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3</a:t>
              </a:r>
            </a:p>
          </p:txBody>
        </p:sp>
      </p:grpSp>
      <p:grpSp>
        <p:nvGrpSpPr>
          <p:cNvPr id="68" name="Group 67"/>
          <p:cNvGrpSpPr/>
          <p:nvPr/>
        </p:nvGrpSpPr>
        <p:grpSpPr>
          <a:xfrm>
            <a:off x="2355238" y="5562600"/>
            <a:ext cx="3335121" cy="1100125"/>
            <a:chOff x="2288278" y="1098907"/>
            <a:chExt cx="3335121" cy="1100125"/>
          </a:xfrm>
        </p:grpSpPr>
        <p:grpSp>
          <p:nvGrpSpPr>
            <p:cNvPr id="69" name="Group 68"/>
            <p:cNvGrpSpPr/>
            <p:nvPr/>
          </p:nvGrpSpPr>
          <p:grpSpPr>
            <a:xfrm rot="5400000">
              <a:off x="3405776" y="-18591"/>
              <a:ext cx="1100125" cy="3335121"/>
              <a:chOff x="2678112" y="1001713"/>
              <a:chExt cx="4506913" cy="7004050"/>
            </a:xfrm>
          </p:grpSpPr>
          <p:sp>
            <p:nvSpPr>
              <p:cNvPr id="71"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0" name="TextBox 69"/>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4</a:t>
              </a:r>
            </a:p>
          </p:txBody>
        </p:sp>
      </p:grpSp>
    </p:spTree>
    <p:extLst>
      <p:ext uri="{BB962C8B-B14F-4D97-AF65-F5344CB8AC3E}">
        <p14:creationId xmlns:p14="http://schemas.microsoft.com/office/powerpoint/2010/main" val="2534958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Effect transition="in" filter="fade">
                                      <p:cBhvr>
                                        <p:cTn id="11" dur="500"/>
                                        <p:tgtEl>
                                          <p:spTgt spid="4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xEl>
                                              <p:pRg st="1" end="1"/>
                                            </p:txEl>
                                          </p:spTgt>
                                        </p:tgtEl>
                                        <p:attrNameLst>
                                          <p:attrName>style.visibility</p:attrName>
                                        </p:attrNameLst>
                                      </p:cBhvr>
                                      <p:to>
                                        <p:strVal val="visible"/>
                                      </p:to>
                                    </p:set>
                                    <p:animEffect transition="in" filter="fade">
                                      <p:cBhvr>
                                        <p:cTn id="16" dur="500"/>
                                        <p:tgtEl>
                                          <p:spTgt spid="4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xEl>
                                              <p:pRg st="2" end="2"/>
                                            </p:txEl>
                                          </p:spTgt>
                                        </p:tgtEl>
                                        <p:attrNameLst>
                                          <p:attrName>style.visibility</p:attrName>
                                        </p:attrNameLst>
                                      </p:cBhvr>
                                      <p:to>
                                        <p:strVal val="visible"/>
                                      </p:to>
                                    </p:set>
                                    <p:animEffect transition="in" filter="fade">
                                      <p:cBhvr>
                                        <p:cTn id="21" dur="500"/>
                                        <p:tgtEl>
                                          <p:spTgt spid="4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800"/>
                                        <p:tgtEl>
                                          <p:spTgt spid="41"/>
                                        </p:tgtEl>
                                      </p:cBhvr>
                                    </p:animEffect>
                                  </p:childTnLst>
                                </p:cTn>
                              </p:par>
                            </p:childTnLst>
                          </p:cTn>
                        </p:par>
                        <p:par>
                          <p:cTn id="27" fill="hold">
                            <p:stCondLst>
                              <p:cond delay="800"/>
                            </p:stCondLst>
                            <p:childTnLst>
                              <p:par>
                                <p:cTn id="28" presetID="10" presetClass="entr" presetSubtype="0" fill="hold" grpId="0" nodeType="afterEffect">
                                  <p:stCondLst>
                                    <p:cond delay="0"/>
                                  </p:stCondLst>
                                  <p:childTnLst>
                                    <p:set>
                                      <p:cBhvr>
                                        <p:cTn id="29" dur="1" fill="hold">
                                          <p:stCondLst>
                                            <p:cond delay="0"/>
                                          </p:stCondLst>
                                        </p:cTn>
                                        <p:tgtEl>
                                          <p:spTgt spid="45">
                                            <p:txEl>
                                              <p:pRg st="0" end="0"/>
                                            </p:txEl>
                                          </p:spTgt>
                                        </p:tgtEl>
                                        <p:attrNameLst>
                                          <p:attrName>style.visibility</p:attrName>
                                        </p:attrNameLst>
                                      </p:cBhvr>
                                      <p:to>
                                        <p:strVal val="visible"/>
                                      </p:to>
                                    </p:set>
                                    <p:animEffect transition="in" filter="fade">
                                      <p:cBhvr>
                                        <p:cTn id="30" dur="500"/>
                                        <p:tgtEl>
                                          <p:spTgt spid="4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Effect transition="in" filter="fade">
                                      <p:cBhvr>
                                        <p:cTn id="35" dur="500"/>
                                        <p:tgtEl>
                                          <p:spTgt spid="4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xEl>
                                              <p:pRg st="2" end="2"/>
                                            </p:txEl>
                                          </p:spTgt>
                                        </p:tgtEl>
                                        <p:attrNameLst>
                                          <p:attrName>style.visibility</p:attrName>
                                        </p:attrNameLst>
                                      </p:cBhvr>
                                      <p:to>
                                        <p:strVal val="visible"/>
                                      </p:to>
                                    </p:set>
                                    <p:animEffect transition="in" filter="fade">
                                      <p:cBhvr>
                                        <p:cTn id="40" dur="500"/>
                                        <p:tgtEl>
                                          <p:spTgt spid="4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800"/>
                                        <p:tgtEl>
                                          <p:spTgt spid="63"/>
                                        </p:tgtEl>
                                      </p:cBhvr>
                                    </p:animEffect>
                                  </p:childTnLst>
                                </p:cTn>
                              </p:par>
                            </p:childTnLst>
                          </p:cTn>
                        </p:par>
                        <p:par>
                          <p:cTn id="46" fill="hold">
                            <p:stCondLst>
                              <p:cond delay="800"/>
                            </p:stCondLst>
                            <p:childTnLst>
                              <p:par>
                                <p:cTn id="47" presetID="10" presetClass="entr" presetSubtype="0" fill="hold" grpId="0" nodeType="afterEffect">
                                  <p:stCondLst>
                                    <p:cond delay="0"/>
                                  </p:stCondLst>
                                  <p:childTnLst>
                                    <p:set>
                                      <p:cBhvr>
                                        <p:cTn id="48" dur="1" fill="hold">
                                          <p:stCondLst>
                                            <p:cond delay="0"/>
                                          </p:stCondLst>
                                        </p:cTn>
                                        <p:tgtEl>
                                          <p:spTgt spid="46">
                                            <p:txEl>
                                              <p:pRg st="0" end="0"/>
                                            </p:txEl>
                                          </p:spTgt>
                                        </p:tgtEl>
                                        <p:attrNameLst>
                                          <p:attrName>style.visibility</p:attrName>
                                        </p:attrNameLst>
                                      </p:cBhvr>
                                      <p:to>
                                        <p:strVal val="visible"/>
                                      </p:to>
                                    </p:set>
                                    <p:animEffect transition="in" filter="fade">
                                      <p:cBhvr>
                                        <p:cTn id="49" dur="500"/>
                                        <p:tgtEl>
                                          <p:spTgt spid="4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6">
                                            <p:txEl>
                                              <p:pRg st="1" end="1"/>
                                            </p:txEl>
                                          </p:spTgt>
                                        </p:tgtEl>
                                        <p:attrNameLst>
                                          <p:attrName>style.visibility</p:attrName>
                                        </p:attrNameLst>
                                      </p:cBhvr>
                                      <p:to>
                                        <p:strVal val="visible"/>
                                      </p:to>
                                    </p:set>
                                    <p:animEffect transition="in" filter="fade">
                                      <p:cBhvr>
                                        <p:cTn id="54" dur="500"/>
                                        <p:tgtEl>
                                          <p:spTgt spid="4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6">
                                            <p:txEl>
                                              <p:pRg st="2" end="2"/>
                                            </p:txEl>
                                          </p:spTgt>
                                        </p:tgtEl>
                                        <p:attrNameLst>
                                          <p:attrName>style.visibility</p:attrName>
                                        </p:attrNameLst>
                                      </p:cBhvr>
                                      <p:to>
                                        <p:strVal val="visible"/>
                                      </p:to>
                                    </p:set>
                                    <p:animEffect transition="in" filter="fade">
                                      <p:cBhvr>
                                        <p:cTn id="59" dur="500"/>
                                        <p:tgtEl>
                                          <p:spTgt spid="46">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3" end="3"/>
                                            </p:txEl>
                                          </p:spTgt>
                                        </p:tgtEl>
                                        <p:attrNameLst>
                                          <p:attrName>style.visibility</p:attrName>
                                        </p:attrNameLst>
                                      </p:cBhvr>
                                      <p:to>
                                        <p:strVal val="visible"/>
                                      </p:to>
                                    </p:set>
                                    <p:animEffect transition="in" filter="fade">
                                      <p:cBhvr>
                                        <p:cTn id="64" dur="500"/>
                                        <p:tgtEl>
                                          <p:spTgt spid="46">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800"/>
                                        <p:tgtEl>
                                          <p:spTgt spid="68"/>
                                        </p:tgtEl>
                                      </p:cBhvr>
                                    </p:animEffect>
                                  </p:childTnLst>
                                </p:cTn>
                              </p:par>
                            </p:childTnLst>
                          </p:cTn>
                        </p:par>
                        <p:par>
                          <p:cTn id="70" fill="hold">
                            <p:stCondLst>
                              <p:cond delay="800"/>
                            </p:stCondLst>
                            <p:childTnLst>
                              <p:par>
                                <p:cTn id="71" presetID="10" presetClass="entr" presetSubtype="0" fill="hold" grpId="0" nodeType="afterEffect">
                                  <p:stCondLst>
                                    <p:cond delay="0"/>
                                  </p:stCondLst>
                                  <p:childTnLst>
                                    <p:set>
                                      <p:cBhvr>
                                        <p:cTn id="72" dur="1" fill="hold">
                                          <p:stCondLst>
                                            <p:cond delay="0"/>
                                          </p:stCondLst>
                                        </p:cTn>
                                        <p:tgtEl>
                                          <p:spTgt spid="47">
                                            <p:txEl>
                                              <p:pRg st="0" end="0"/>
                                            </p:txEl>
                                          </p:spTgt>
                                        </p:tgtEl>
                                        <p:attrNameLst>
                                          <p:attrName>style.visibility</p:attrName>
                                        </p:attrNameLst>
                                      </p:cBhvr>
                                      <p:to>
                                        <p:strVal val="visible"/>
                                      </p:to>
                                    </p:set>
                                    <p:animEffect transition="in" filter="fade">
                                      <p:cBhvr>
                                        <p:cTn id="73" dur="500"/>
                                        <p:tgtEl>
                                          <p:spTgt spid="4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7">
                                            <p:txEl>
                                              <p:pRg st="1" end="1"/>
                                            </p:txEl>
                                          </p:spTgt>
                                        </p:tgtEl>
                                        <p:attrNameLst>
                                          <p:attrName>style.visibility</p:attrName>
                                        </p:attrNameLst>
                                      </p:cBhvr>
                                      <p:to>
                                        <p:strVal val="visible"/>
                                      </p:to>
                                    </p:set>
                                    <p:animEffect transition="in" filter="fade">
                                      <p:cBhvr>
                                        <p:cTn id="78" dur="500"/>
                                        <p:tgtEl>
                                          <p:spTgt spid="47">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7">
                                            <p:txEl>
                                              <p:pRg st="2" end="2"/>
                                            </p:txEl>
                                          </p:spTgt>
                                        </p:tgtEl>
                                        <p:attrNameLst>
                                          <p:attrName>style.visibility</p:attrName>
                                        </p:attrNameLst>
                                      </p:cBhvr>
                                      <p:to>
                                        <p:strVal val="visible"/>
                                      </p:to>
                                    </p:set>
                                    <p:animEffect transition="in" filter="fade">
                                      <p:cBhvr>
                                        <p:cTn id="83" dur="500"/>
                                        <p:tgtEl>
                                          <p:spTgt spid="47">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7">
                                            <p:txEl>
                                              <p:pRg st="3" end="3"/>
                                            </p:txEl>
                                          </p:spTgt>
                                        </p:tgtEl>
                                        <p:attrNameLst>
                                          <p:attrName>style.visibility</p:attrName>
                                        </p:attrNameLst>
                                      </p:cBhvr>
                                      <p:to>
                                        <p:strVal val="visible"/>
                                      </p:to>
                                    </p:set>
                                    <p:animEffect transition="in" filter="fade">
                                      <p:cBhvr>
                                        <p:cTn id="88"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build="p"/>
      <p:bldP spid="46" grpId="0" build="p"/>
      <p:bldP spid="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Past Findings</a:t>
            </a:r>
            <a:endParaRPr lang="en-US" sz="3600" dirty="0"/>
          </a:p>
        </p:txBody>
      </p:sp>
      <p:sp>
        <p:nvSpPr>
          <p:cNvPr id="3" name="Content Placeholder 2"/>
          <p:cNvSpPr>
            <a:spLocks noGrp="1"/>
          </p:cNvSpPr>
          <p:nvPr>
            <p:ph sz="half" idx="1"/>
          </p:nvPr>
        </p:nvSpPr>
        <p:spPr>
          <a:xfrm>
            <a:off x="2119812" y="685800"/>
            <a:ext cx="6109787" cy="6019800"/>
          </a:xfrm>
        </p:spPr>
        <p:txBody>
          <a:bodyPr>
            <a:noAutofit/>
          </a:bodyPr>
          <a:lstStyle/>
          <a:p>
            <a:pPr marL="0" indent="0">
              <a:buNone/>
            </a:pPr>
            <a:r>
              <a:rPr lang="en-US" sz="2100" dirty="0"/>
              <a:t>See the SCSFA website for details of last three years of findings.  What follows are some highlights and more common findings.</a:t>
            </a:r>
          </a:p>
          <a:p>
            <a:pPr marL="342900" indent="-342900">
              <a:buFont typeface="Arial" panose="020B0604020202020204" pitchFamily="34" charset="0"/>
              <a:buChar char="•"/>
            </a:pPr>
            <a:r>
              <a:rPr lang="en-US" sz="2100" dirty="0"/>
              <a:t>The Department was unable to provide a copy of the Forms 202, 205, 206, or 207 which were submitted to the Association or the submitted forms were not properly prepared or submitted within the Association’s required deadlines. </a:t>
            </a:r>
            <a:r>
              <a:rPr lang="en-US" sz="2100" b="1" dirty="0"/>
              <a:t>(37)</a:t>
            </a:r>
          </a:p>
          <a:p>
            <a:pPr marL="342900" indent="-342900">
              <a:buFont typeface="Arial" panose="020B0604020202020204" pitchFamily="34" charset="0"/>
              <a:buChar char="•"/>
            </a:pPr>
            <a:endParaRPr lang="en-US" sz="2100" b="1" dirty="0"/>
          </a:p>
          <a:p>
            <a:pPr marL="342900" indent="-342900">
              <a:buFont typeface="Arial" panose="020B0604020202020204" pitchFamily="34" charset="0"/>
              <a:buChar char="•"/>
            </a:pPr>
            <a:r>
              <a:rPr lang="en-US" sz="2100" dirty="0"/>
              <a:t>We recommend that </a:t>
            </a:r>
            <a:r>
              <a:rPr lang="en-US" sz="2100" u="sng" dirty="0"/>
              <a:t>someone independent of the check signer reconcile the bank statement to the check register on a monthly basis</a:t>
            </a:r>
            <a:r>
              <a:rPr lang="en-US" sz="2100" dirty="0"/>
              <a:t> and that someone independent of the preparer review the bank reconciliation on a monthly basis in order to ensure proper segregation of duties.  </a:t>
            </a:r>
            <a:r>
              <a:rPr lang="en-US" sz="2100" u="sng" dirty="0"/>
              <a:t>The preparer and reviewer should sign and date the reconciliation</a:t>
            </a:r>
            <a:r>
              <a:rPr lang="en-US" sz="2100" dirty="0"/>
              <a:t> as evidence of the timely preparation and independent review.  </a:t>
            </a:r>
            <a:r>
              <a:rPr lang="en-US" sz="2100" b="1" dirty="0"/>
              <a:t>(29)</a:t>
            </a:r>
            <a:endParaRPr lang="en-US" sz="2100" dirty="0"/>
          </a:p>
          <a:p>
            <a:endParaRPr lang="en-US" sz="21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63000" y="697675"/>
            <a:ext cx="2614168" cy="4724400"/>
          </a:xfrm>
        </p:spPr>
      </p:pic>
    </p:spTree>
    <p:extLst>
      <p:ext uri="{BB962C8B-B14F-4D97-AF65-F5344CB8AC3E}">
        <p14:creationId xmlns:p14="http://schemas.microsoft.com/office/powerpoint/2010/main" val="3261243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553202" cy="830263"/>
          </a:xfrm>
        </p:spPr>
        <p:txBody>
          <a:bodyPr>
            <a:noAutofit/>
          </a:bodyPr>
          <a:lstStyle/>
          <a:p>
            <a:r>
              <a:rPr lang="en-US" sz="3600" dirty="0">
                <a:solidFill>
                  <a:schemeClr val="accent6">
                    <a:lumMod val="75000"/>
                  </a:schemeClr>
                </a:solidFill>
              </a:rPr>
              <a:t>Past Findings</a:t>
            </a:r>
            <a:endParaRPr lang="en-US" sz="3600" dirty="0"/>
          </a:p>
        </p:txBody>
      </p:sp>
      <p:sp>
        <p:nvSpPr>
          <p:cNvPr id="3" name="Content Placeholder 2"/>
          <p:cNvSpPr>
            <a:spLocks noGrp="1"/>
          </p:cNvSpPr>
          <p:nvPr>
            <p:ph idx="1"/>
          </p:nvPr>
        </p:nvSpPr>
        <p:spPr>
          <a:xfrm>
            <a:off x="2286000" y="601663"/>
            <a:ext cx="9829800" cy="6256337"/>
          </a:xfrm>
        </p:spPr>
        <p:txBody>
          <a:bodyPr>
            <a:normAutofit lnSpcReduction="10000"/>
          </a:bodyPr>
          <a:lstStyle/>
          <a:p>
            <a:r>
              <a:rPr lang="en-US" u="sng" dirty="0"/>
              <a:t>Supporting documentation (such as invoices or receipts) was not available for all disbursements tested</a:t>
            </a:r>
            <a:r>
              <a:rPr lang="en-US" dirty="0"/>
              <a:t>. </a:t>
            </a:r>
            <a:r>
              <a:rPr lang="en-US" b="1" dirty="0"/>
              <a:t>(16)</a:t>
            </a:r>
          </a:p>
          <a:p>
            <a:endParaRPr lang="en-US" b="1" dirty="0"/>
          </a:p>
          <a:p>
            <a:r>
              <a:rPr lang="en-US" dirty="0"/>
              <a:t>The Department </a:t>
            </a:r>
            <a:r>
              <a:rPr lang="en-US" u="sng" dirty="0"/>
              <a:t>did not obtain required approvals for disbursements made during the year</a:t>
            </a:r>
            <a:r>
              <a:rPr lang="en-US" dirty="0"/>
              <a:t>.  While the disbursements were properly supported by invoices and represented allowable expenditures in accordance with the Association’s guidelines, we recommend the Department obtain proper approvals through the completion of an Annual Budget (Form 202) or Expenditure Approval Form (Form 201) prior to disbursing funds.  </a:t>
            </a:r>
            <a:r>
              <a:rPr lang="en-US" b="1" dirty="0"/>
              <a:t>(16)</a:t>
            </a:r>
          </a:p>
          <a:p>
            <a:endParaRPr lang="en-US" b="1" dirty="0"/>
          </a:p>
          <a:p>
            <a:r>
              <a:rPr lang="en-US" dirty="0"/>
              <a:t>The </a:t>
            </a:r>
            <a:r>
              <a:rPr lang="en-US" u="sng" dirty="0"/>
              <a:t>cost per attendee for a holiday dinner or drill night dinner exceeded the respective $30 and $10 limits established by the Association</a:t>
            </a:r>
            <a:r>
              <a:rPr lang="en-US" dirty="0"/>
              <a:t>.  We recommend the Department closely monitor the cost of meals when approving disbursements in order to ensure the Department adheres to the Association’s guidelines.  Additionally, the Department should maintain a detailed list of attendees for all such dinners to support the expenditures incurred. </a:t>
            </a:r>
            <a:r>
              <a:rPr lang="en-US" b="1" dirty="0"/>
              <a:t>(14)</a:t>
            </a:r>
            <a:endParaRPr lang="en-US" dirty="0"/>
          </a:p>
        </p:txBody>
      </p:sp>
    </p:spTree>
    <p:extLst>
      <p:ext uri="{BB962C8B-B14F-4D97-AF65-F5344CB8AC3E}">
        <p14:creationId xmlns:p14="http://schemas.microsoft.com/office/powerpoint/2010/main" val="16446940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Past Findings</a:t>
            </a:r>
            <a:endParaRPr lang="en-US" sz="3600" dirty="0"/>
          </a:p>
        </p:txBody>
      </p:sp>
      <p:sp>
        <p:nvSpPr>
          <p:cNvPr id="3" name="Content Placeholder 2"/>
          <p:cNvSpPr>
            <a:spLocks noGrp="1"/>
          </p:cNvSpPr>
          <p:nvPr>
            <p:ph sz="half" idx="1"/>
          </p:nvPr>
        </p:nvSpPr>
        <p:spPr>
          <a:xfrm>
            <a:off x="2209800" y="685800"/>
            <a:ext cx="5080000" cy="6019800"/>
          </a:xfrm>
        </p:spPr>
        <p:txBody>
          <a:bodyPr>
            <a:normAutofit lnSpcReduction="10000"/>
          </a:bodyPr>
          <a:lstStyle/>
          <a:p>
            <a:pPr marL="342900" indent="-342900">
              <a:buFont typeface="Arial" panose="020B0604020202020204" pitchFamily="34" charset="0"/>
              <a:buChar char="•"/>
            </a:pPr>
            <a:r>
              <a:rPr lang="en-US" dirty="0"/>
              <a:t>The </a:t>
            </a:r>
            <a:r>
              <a:rPr lang="en-US" u="sng" dirty="0"/>
              <a:t>Treasurer or Local Board of Trustees for the 1% funds was not selected in accordance with the Association’s guidelines or state law</a:t>
            </a:r>
            <a:r>
              <a:rPr lang="en-US" dirty="0"/>
              <a:t>. </a:t>
            </a:r>
            <a:r>
              <a:rPr lang="en-US" b="1" dirty="0"/>
              <a:t>(10)</a:t>
            </a:r>
          </a:p>
          <a:p>
            <a:pPr marL="342900" indent="-342900">
              <a:buFont typeface="Arial" panose="020B0604020202020204" pitchFamily="34" charset="0"/>
              <a:buChar char="•"/>
            </a:pPr>
            <a:r>
              <a:rPr lang="en-US" dirty="0"/>
              <a:t>We strongly recommend that </a:t>
            </a:r>
            <a:r>
              <a:rPr lang="en-US" u="sng" dirty="0"/>
              <a:t>two signatures be required on all 1% fund checks</a:t>
            </a:r>
            <a:r>
              <a:rPr lang="en-US" dirty="0"/>
              <a:t>.  </a:t>
            </a:r>
            <a:r>
              <a:rPr lang="en-US" b="1" dirty="0"/>
              <a:t>(9) </a:t>
            </a:r>
          </a:p>
          <a:p>
            <a:r>
              <a:rPr lang="en-US" b="1" dirty="0"/>
              <a:t>Other general comments include:</a:t>
            </a:r>
          </a:p>
          <a:p>
            <a:pPr marL="342900" lvl="4" indent="-342900">
              <a:buFont typeface="Arial" panose="020B0604020202020204" pitchFamily="34" charset="0"/>
              <a:buChar char="•"/>
            </a:pPr>
            <a:r>
              <a:rPr lang="en-US" sz="2000" dirty="0"/>
              <a:t>Not using the funds timely (and not saving up for a major purchase)</a:t>
            </a:r>
          </a:p>
          <a:p>
            <a:pPr marL="342900" lvl="1" indent="-342900">
              <a:buFont typeface="Arial" panose="020B0604020202020204" pitchFamily="34" charset="0"/>
              <a:buChar char="•"/>
            </a:pPr>
            <a:r>
              <a:rPr lang="en-US" dirty="0"/>
              <a:t>Overspending what was approved</a:t>
            </a:r>
          </a:p>
          <a:p>
            <a:pPr marL="342900" lvl="1" indent="-342900">
              <a:buFont typeface="Arial" panose="020B0604020202020204" pitchFamily="34" charset="0"/>
              <a:buChar char="•"/>
            </a:pPr>
            <a:r>
              <a:rPr lang="en-US" dirty="0"/>
              <a:t>Maintaining an accurate and complete detail of activity (strongly encourage software)</a:t>
            </a:r>
          </a:p>
          <a:p>
            <a:pPr marL="342900" lvl="1" indent="-342900">
              <a:buFont typeface="Arial" panose="020B0604020202020204" pitchFamily="34" charset="0"/>
              <a:buChar char="•"/>
            </a:pPr>
            <a:r>
              <a:rPr lang="en-US" dirty="0"/>
              <a:t>No cash, gift cards, other gifts or charitable contributions</a:t>
            </a:r>
          </a:p>
          <a:p>
            <a:pPr marL="342900" lvl="1" indent="-342900">
              <a:buFont typeface="Arial" panose="020B0604020202020204" pitchFamily="34" charset="0"/>
              <a:buChar char="•"/>
            </a:pPr>
            <a:r>
              <a:rPr lang="en-US" dirty="0"/>
              <a:t>No commingling of 1% funds with operating funds; all 1% activity should come into and out of only the 1% bank account</a:t>
            </a:r>
          </a:p>
          <a:p>
            <a:pPr lvl="1"/>
            <a:endParaRPr lang="en-US" dirty="0"/>
          </a:p>
          <a:p>
            <a:pPr lvl="1"/>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47960" y="2471592"/>
            <a:ext cx="2614479" cy="2448216"/>
          </a:xfrm>
          <a:prstGeom prst="rect">
            <a:avLst/>
          </a:prstGeom>
        </p:spPr>
      </p:pic>
    </p:spTree>
    <p:extLst>
      <p:ext uri="{BB962C8B-B14F-4D97-AF65-F5344CB8AC3E}">
        <p14:creationId xmlns:p14="http://schemas.microsoft.com/office/powerpoint/2010/main" val="30684872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a:solidFill>
                  <a:schemeClr val="accent6">
                    <a:lumMod val="75000"/>
                  </a:schemeClr>
                </a:solidFill>
              </a:rPr>
              <a:t>Bank Reconciliations</a:t>
            </a:r>
            <a:endParaRPr lang="en-US" sz="3600" dirty="0"/>
          </a:p>
        </p:txBody>
      </p:sp>
      <p:sp>
        <p:nvSpPr>
          <p:cNvPr id="3" name="Content Placeholder 2"/>
          <p:cNvSpPr>
            <a:spLocks noGrp="1"/>
          </p:cNvSpPr>
          <p:nvPr>
            <p:ph idx="1"/>
          </p:nvPr>
        </p:nvSpPr>
        <p:spPr>
          <a:xfrm>
            <a:off x="2334718" y="1066800"/>
            <a:ext cx="9829800" cy="5791200"/>
          </a:xfrm>
        </p:spPr>
        <p:txBody>
          <a:bodyPr>
            <a:normAutofit/>
          </a:bodyPr>
          <a:lstStyle/>
          <a:p>
            <a:r>
              <a:rPr lang="en-US" dirty="0"/>
              <a:t>Extremely important procedure to complete timely and to ensure it is reviewed by someone who is not involved in the cash receipts and cash disbursements.</a:t>
            </a:r>
          </a:p>
          <a:p>
            <a:endParaRPr lang="en-US" dirty="0"/>
          </a:p>
          <a:p>
            <a:r>
              <a:rPr lang="en-US" dirty="0"/>
              <a:t>If someone knows what they are doing they can commit fraud and hide it in the bank reconciliation, especially at smaller entities such as fire departments.</a:t>
            </a:r>
          </a:p>
        </p:txBody>
      </p:sp>
    </p:spTree>
    <p:extLst>
      <p:ext uri="{BB962C8B-B14F-4D97-AF65-F5344CB8AC3E}">
        <p14:creationId xmlns:p14="http://schemas.microsoft.com/office/powerpoint/2010/main" val="232723226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771" y="106682"/>
            <a:ext cx="8737603" cy="525463"/>
          </a:xfrm>
        </p:spPr>
        <p:txBody>
          <a:bodyPr>
            <a:noAutofit/>
          </a:bodyPr>
          <a:lstStyle/>
          <a:p>
            <a:r>
              <a:rPr lang="en-US" sz="3600" dirty="0">
                <a:solidFill>
                  <a:schemeClr val="accent6">
                    <a:lumMod val="75000"/>
                  </a:schemeClr>
                </a:solidFill>
              </a:rPr>
              <a:t>Bank Reconciliation Process</a:t>
            </a:r>
            <a:endParaRPr lang="en-US" sz="3600" dirty="0"/>
          </a:p>
        </p:txBody>
      </p:sp>
      <p:sp>
        <p:nvSpPr>
          <p:cNvPr id="3" name="Content Placeholder 2"/>
          <p:cNvSpPr>
            <a:spLocks noGrp="1"/>
          </p:cNvSpPr>
          <p:nvPr>
            <p:ph sz="half" idx="1"/>
          </p:nvPr>
        </p:nvSpPr>
        <p:spPr>
          <a:xfrm>
            <a:off x="6934200" y="990600"/>
            <a:ext cx="5080000" cy="5821365"/>
          </a:xfrm>
        </p:spPr>
        <p:txBody>
          <a:bodyPr>
            <a:normAutofit/>
          </a:bodyPr>
          <a:lstStyle/>
          <a:p>
            <a:pPr marL="457200" indent="-457200">
              <a:buFont typeface="+mj-lt"/>
              <a:buAutoNum type="arabicPeriod"/>
            </a:pPr>
            <a:r>
              <a:rPr lang="en-US" dirty="0"/>
              <a:t>Obtain the bank statement and the ledger for the cash account as of the end of the month.</a:t>
            </a:r>
          </a:p>
          <a:p>
            <a:pPr marL="457200" indent="-457200">
              <a:buFont typeface="+mj-lt"/>
              <a:buAutoNum type="arabicPeriod"/>
            </a:pPr>
            <a:r>
              <a:rPr lang="en-US" dirty="0"/>
              <a:t>Determine which deposits and disbursements have cleared and not cleared the bank for the month.</a:t>
            </a:r>
          </a:p>
          <a:p>
            <a:pPr marL="457200" indent="-457200">
              <a:buFont typeface="+mj-lt"/>
              <a:buAutoNum type="arabicPeriod"/>
            </a:pPr>
            <a:r>
              <a:rPr lang="en-US" dirty="0"/>
              <a:t>Start with the bank balance, add the deposits in transit that are on your ledger but not on your bank statement, and subtract your checks that are in your ledger but not in your bank.</a:t>
            </a:r>
          </a:p>
          <a:p>
            <a:pPr marL="457200" indent="-457200">
              <a:buFont typeface="+mj-lt"/>
              <a:buAutoNum type="arabicPeriod"/>
            </a:pPr>
            <a:r>
              <a:rPr lang="en-US" dirty="0"/>
              <a:t>Subtract interest earned that is on your bank statement but not on your ledger and add bank fees and charges on your statement, but not on your ledger.</a:t>
            </a:r>
          </a:p>
          <a:p>
            <a:pPr marL="457200" indent="-457200">
              <a:buFont typeface="+mj-lt"/>
              <a:buAutoNum type="arabicPeriod"/>
            </a:pPr>
            <a:r>
              <a:rPr lang="en-US" dirty="0"/>
              <a:t>Investigate any differences that still exist after items 1-4 above.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05000" y="792165"/>
            <a:ext cx="4514850" cy="6019800"/>
          </a:xfrm>
        </p:spPr>
      </p:pic>
    </p:spTree>
    <p:extLst>
      <p:ext uri="{BB962C8B-B14F-4D97-AF65-F5344CB8AC3E}">
        <p14:creationId xmlns:p14="http://schemas.microsoft.com/office/powerpoint/2010/main" val="70429509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sz="3600" u="sng" dirty="0"/>
              <a:t>Goal of Training Session</a:t>
            </a:r>
          </a:p>
        </p:txBody>
      </p:sp>
      <p:sp>
        <p:nvSpPr>
          <p:cNvPr id="9" name="Content Placeholder 2"/>
          <p:cNvSpPr txBox="1">
            <a:spLocks noGrp="1"/>
          </p:cNvSpPr>
          <p:nvPr>
            <p:ph sz="quarter" idx="13"/>
          </p:nvPr>
        </p:nvSpPr>
        <p:spPr>
          <a:xfrm>
            <a:off x="3124200" y="1676400"/>
            <a:ext cx="8636000" cy="38100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t>The goal for the 1% Regional Training is to: </a:t>
            </a:r>
          </a:p>
          <a:p>
            <a:endParaRPr lang="en-US" sz="2800" b="1" dirty="0"/>
          </a:p>
          <a:p>
            <a:pPr marL="457200" indent="-457200">
              <a:buFont typeface="Arial" charset="0"/>
              <a:buChar char="•"/>
            </a:pPr>
            <a:r>
              <a:rPr lang="en-US" sz="2800" b="1" dirty="0"/>
              <a:t>Communicate the same information to all departments</a:t>
            </a:r>
          </a:p>
          <a:p>
            <a:pPr marL="457200" indent="-457200">
              <a:buFont typeface="Arial" charset="0"/>
              <a:buChar char="•"/>
            </a:pPr>
            <a:endParaRPr lang="en-US" sz="2800" b="1" dirty="0"/>
          </a:p>
          <a:p>
            <a:pPr marL="457200" indent="-457200">
              <a:buFont typeface="Arial" charset="0"/>
              <a:buChar char="•"/>
            </a:pPr>
            <a:r>
              <a:rPr lang="en-US" sz="2800" b="1" dirty="0"/>
              <a:t>Reduce number of follow up audits performed on a yearly basis</a:t>
            </a:r>
          </a:p>
          <a:p>
            <a:endParaRPr lang="en-US" sz="2800" b="1" dirty="0"/>
          </a:p>
        </p:txBody>
      </p:sp>
    </p:spTree>
    <p:extLst>
      <p:ext uri="{BB962C8B-B14F-4D97-AF65-F5344CB8AC3E}">
        <p14:creationId xmlns:p14="http://schemas.microsoft.com/office/powerpoint/2010/main" val="978190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linds(horizont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7600" y="46127"/>
            <a:ext cx="8737603" cy="525463"/>
          </a:xfrm>
        </p:spPr>
        <p:txBody>
          <a:bodyPr>
            <a:noAutofit/>
          </a:bodyPr>
          <a:lstStyle/>
          <a:p>
            <a:r>
              <a:rPr lang="en-US" sz="3600" dirty="0">
                <a:solidFill>
                  <a:schemeClr val="accent6">
                    <a:lumMod val="75000"/>
                  </a:schemeClr>
                </a:solidFill>
              </a:rPr>
              <a:t>Bank Reconciliation Process</a:t>
            </a:r>
            <a:endParaRPr lang="en-US" sz="3600"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41152115"/>
              </p:ext>
            </p:extLst>
          </p:nvPr>
        </p:nvGraphicFramePr>
        <p:xfrm>
          <a:off x="2209802" y="838207"/>
          <a:ext cx="10286998" cy="6019792"/>
        </p:xfrm>
        <a:graphic>
          <a:graphicData uri="http://schemas.openxmlformats.org/drawingml/2006/table">
            <a:tbl>
              <a:tblPr>
                <a:tableStyleId>{5C22544A-7EE6-4342-B048-85BDC9FD1C3A}</a:tableStyleId>
              </a:tblPr>
              <a:tblGrid>
                <a:gridCol w="1062456">
                  <a:extLst>
                    <a:ext uri="{9D8B030D-6E8A-4147-A177-3AD203B41FA5}">
                      <a16:colId xmlns:a16="http://schemas.microsoft.com/office/drawing/2014/main" val="20000"/>
                    </a:ext>
                  </a:extLst>
                </a:gridCol>
                <a:gridCol w="1062456">
                  <a:extLst>
                    <a:ext uri="{9D8B030D-6E8A-4147-A177-3AD203B41FA5}">
                      <a16:colId xmlns:a16="http://schemas.microsoft.com/office/drawing/2014/main" val="20001"/>
                    </a:ext>
                  </a:extLst>
                </a:gridCol>
                <a:gridCol w="1328068">
                  <a:extLst>
                    <a:ext uri="{9D8B030D-6E8A-4147-A177-3AD203B41FA5}">
                      <a16:colId xmlns:a16="http://schemas.microsoft.com/office/drawing/2014/main" val="20002"/>
                    </a:ext>
                  </a:extLst>
                </a:gridCol>
                <a:gridCol w="1328068">
                  <a:extLst>
                    <a:ext uri="{9D8B030D-6E8A-4147-A177-3AD203B41FA5}">
                      <a16:colId xmlns:a16="http://schemas.microsoft.com/office/drawing/2014/main" val="20003"/>
                    </a:ext>
                  </a:extLst>
                </a:gridCol>
                <a:gridCol w="1328068">
                  <a:extLst>
                    <a:ext uri="{9D8B030D-6E8A-4147-A177-3AD203B41FA5}">
                      <a16:colId xmlns:a16="http://schemas.microsoft.com/office/drawing/2014/main" val="20004"/>
                    </a:ext>
                  </a:extLst>
                </a:gridCol>
                <a:gridCol w="1328068">
                  <a:extLst>
                    <a:ext uri="{9D8B030D-6E8A-4147-A177-3AD203B41FA5}">
                      <a16:colId xmlns:a16="http://schemas.microsoft.com/office/drawing/2014/main" val="20005"/>
                    </a:ext>
                  </a:extLst>
                </a:gridCol>
                <a:gridCol w="1328068">
                  <a:extLst>
                    <a:ext uri="{9D8B030D-6E8A-4147-A177-3AD203B41FA5}">
                      <a16:colId xmlns:a16="http://schemas.microsoft.com/office/drawing/2014/main" val="20006"/>
                    </a:ext>
                  </a:extLst>
                </a:gridCol>
                <a:gridCol w="1521746">
                  <a:extLst>
                    <a:ext uri="{9D8B030D-6E8A-4147-A177-3AD203B41FA5}">
                      <a16:colId xmlns:a16="http://schemas.microsoft.com/office/drawing/2014/main" val="20007"/>
                    </a:ext>
                  </a:extLst>
                </a:gridCol>
              </a:tblGrid>
              <a:tr h="262205">
                <a:tc gridSpan="2">
                  <a:txBody>
                    <a:bodyPr/>
                    <a:lstStyle/>
                    <a:p>
                      <a:pPr algn="l" fontAlgn="b"/>
                      <a:r>
                        <a:rPr lang="en-US" sz="1100" u="none" strike="noStrike">
                          <a:effectLst/>
                        </a:rPr>
                        <a:t>Fire Department </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62205">
                <a:tc gridSpan="3">
                  <a:txBody>
                    <a:bodyPr/>
                    <a:lstStyle/>
                    <a:p>
                      <a:pPr algn="l" fontAlgn="b"/>
                      <a:r>
                        <a:rPr lang="en-US" sz="1100" u="none" strike="noStrike">
                          <a:effectLst/>
                        </a:rPr>
                        <a:t>Bank Reconciliation Example</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262205">
                <a:tc gridSpan="5">
                  <a:txBody>
                    <a:bodyPr/>
                    <a:lstStyle/>
                    <a:p>
                      <a:pPr algn="l" fontAlgn="b"/>
                      <a:r>
                        <a:rPr lang="en-US" sz="1100" u="none" strike="noStrike">
                          <a:effectLst/>
                        </a:rPr>
                        <a:t>Bank Statement balance as of December 31, 2018</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  22,138.94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491635">
                <a:tc gridSpan="6">
                  <a:txBody>
                    <a:bodyPr/>
                    <a:lstStyle/>
                    <a:p>
                      <a:pPr algn="l" fontAlgn="b"/>
                      <a:r>
                        <a:rPr lang="en-US" sz="1100" u="none" strike="noStrike">
                          <a:effectLst/>
                        </a:rPr>
                        <a:t>Deposits in transit (that bank did not record by December 31st)</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 -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262205">
                <a:tc gridSpan="7">
                  <a:txBody>
                    <a:bodyPr/>
                    <a:lstStyle/>
                    <a:p>
                      <a:pPr algn="l" fontAlgn="b"/>
                      <a:r>
                        <a:rPr lang="en-US" sz="1100" u="none" strike="noStrike">
                          <a:effectLst/>
                        </a:rPr>
                        <a:t>Outstanding checks (that have not cleared the bank by December 31st)</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u="none" strike="noStrike">
                          <a:effectLst/>
                        </a:rPr>
                        <a:t>  (3,418.25)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r h="262205">
                <a:tc gridSpan="6">
                  <a:txBody>
                    <a:bodyPr/>
                    <a:lstStyle/>
                    <a:p>
                      <a:pPr algn="l" fontAlgn="b"/>
                      <a:r>
                        <a:rPr lang="en-US" sz="1100" u="none" strike="noStrike">
                          <a:effectLst/>
                        </a:rPr>
                        <a:t>Adjusted bank statement balance as of December 31, 2018</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  18,720.69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1"/>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2"/>
                  </a:ext>
                </a:extLst>
              </a:tr>
              <a:tr h="262205">
                <a:tc gridSpan="7">
                  <a:txBody>
                    <a:bodyPr/>
                    <a:lstStyle/>
                    <a:p>
                      <a:pPr algn="l" fontAlgn="b"/>
                      <a:r>
                        <a:rPr lang="en-US" sz="1100" u="none" strike="noStrike">
                          <a:effectLst/>
                        </a:rPr>
                        <a:t>Cash account balance per the general ledger as of December 31, 2018</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u="none" strike="noStrike">
                          <a:effectLst/>
                        </a:rPr>
                        <a:t>  18,720.69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3"/>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4"/>
                  </a:ext>
                </a:extLst>
              </a:tr>
              <a:tr h="273131">
                <a:tc gridSpan="2">
                  <a:txBody>
                    <a:bodyPr/>
                    <a:lstStyle/>
                    <a:p>
                      <a:pPr algn="l" fontAlgn="b"/>
                      <a:r>
                        <a:rPr lang="en-US" sz="1100" u="none" strike="noStrike">
                          <a:effectLst/>
                        </a:rPr>
                        <a:t>Difference</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                -   </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5"/>
                  </a:ext>
                </a:extLst>
              </a:tr>
              <a:tr h="273131">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6"/>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7"/>
                  </a:ext>
                </a:extLst>
              </a:tr>
              <a:tr h="262205">
                <a:tc gridSpan="2">
                  <a:txBody>
                    <a:bodyPr/>
                    <a:lstStyle/>
                    <a:p>
                      <a:pPr algn="l" fontAlgn="b"/>
                      <a:r>
                        <a:rPr lang="en-US" sz="1100" u="none" strike="noStrike">
                          <a:effectLst/>
                        </a:rPr>
                        <a:t>Prepared by:</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8"/>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9"/>
                  </a:ext>
                </a:extLst>
              </a:tr>
              <a:tr h="262205">
                <a:tc gridSpan="3">
                  <a:txBody>
                    <a:bodyPr/>
                    <a:lstStyle/>
                    <a:p>
                      <a:pPr algn="l" fontAlgn="b"/>
                      <a:r>
                        <a:rPr lang="en-US" sz="1100" u="none" strike="noStrike">
                          <a:effectLst/>
                        </a:rPr>
                        <a:t>Reviewed and approved by:</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20"/>
                  </a:ext>
                </a:extLst>
              </a:tr>
              <a:tr h="262205">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51102827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64114" y="76200"/>
            <a:ext cx="8737603" cy="525463"/>
          </a:xfrm>
        </p:spPr>
        <p:txBody>
          <a:bodyPr>
            <a:noAutofit/>
          </a:bodyPr>
          <a:lstStyle/>
          <a:p>
            <a:r>
              <a:rPr lang="en-US" sz="3600" dirty="0">
                <a:solidFill>
                  <a:schemeClr val="accent6">
                    <a:lumMod val="75000"/>
                  </a:schemeClr>
                </a:solidFill>
              </a:rPr>
              <a:t>Bank Reconciliation Process</a:t>
            </a:r>
            <a:endParaRPr lang="en-US" sz="3600"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255108318"/>
              </p:ext>
            </p:extLst>
          </p:nvPr>
        </p:nvGraphicFramePr>
        <p:xfrm>
          <a:off x="2209800" y="761997"/>
          <a:ext cx="10210799" cy="6096008"/>
        </p:xfrm>
        <a:graphic>
          <a:graphicData uri="http://schemas.openxmlformats.org/drawingml/2006/table">
            <a:tbl>
              <a:tblPr>
                <a:tableStyleId>{5C22544A-7EE6-4342-B048-85BDC9FD1C3A}</a:tableStyleId>
              </a:tblPr>
              <a:tblGrid>
                <a:gridCol w="1548556">
                  <a:extLst>
                    <a:ext uri="{9D8B030D-6E8A-4147-A177-3AD203B41FA5}">
                      <a16:colId xmlns:a16="http://schemas.microsoft.com/office/drawing/2014/main" val="20000"/>
                    </a:ext>
                  </a:extLst>
                </a:gridCol>
                <a:gridCol w="217767">
                  <a:extLst>
                    <a:ext uri="{9D8B030D-6E8A-4147-A177-3AD203B41FA5}">
                      <a16:colId xmlns:a16="http://schemas.microsoft.com/office/drawing/2014/main" val="20001"/>
                    </a:ext>
                  </a:extLst>
                </a:gridCol>
                <a:gridCol w="1790520">
                  <a:extLst>
                    <a:ext uri="{9D8B030D-6E8A-4147-A177-3AD203B41FA5}">
                      <a16:colId xmlns:a16="http://schemas.microsoft.com/office/drawing/2014/main" val="20002"/>
                    </a:ext>
                  </a:extLst>
                </a:gridCol>
                <a:gridCol w="282289">
                  <a:extLst>
                    <a:ext uri="{9D8B030D-6E8A-4147-A177-3AD203B41FA5}">
                      <a16:colId xmlns:a16="http://schemas.microsoft.com/office/drawing/2014/main" val="20003"/>
                    </a:ext>
                  </a:extLst>
                </a:gridCol>
                <a:gridCol w="2097004">
                  <a:extLst>
                    <a:ext uri="{9D8B030D-6E8A-4147-A177-3AD203B41FA5}">
                      <a16:colId xmlns:a16="http://schemas.microsoft.com/office/drawing/2014/main" val="20004"/>
                    </a:ext>
                  </a:extLst>
                </a:gridCol>
                <a:gridCol w="1935695">
                  <a:extLst>
                    <a:ext uri="{9D8B030D-6E8A-4147-A177-3AD203B41FA5}">
                      <a16:colId xmlns:a16="http://schemas.microsoft.com/office/drawing/2014/main" val="20005"/>
                    </a:ext>
                  </a:extLst>
                </a:gridCol>
                <a:gridCol w="2338968">
                  <a:extLst>
                    <a:ext uri="{9D8B030D-6E8A-4147-A177-3AD203B41FA5}">
                      <a16:colId xmlns:a16="http://schemas.microsoft.com/office/drawing/2014/main" val="20006"/>
                    </a:ext>
                  </a:extLst>
                </a:gridCol>
              </a:tblGrid>
              <a:tr h="323682">
                <a:tc gridSpan="3">
                  <a:txBody>
                    <a:bodyPr/>
                    <a:lstStyle/>
                    <a:p>
                      <a:pPr algn="l" fontAlgn="b"/>
                      <a:r>
                        <a:rPr lang="en-US" sz="1100" u="none" strike="noStrike">
                          <a:effectLst/>
                        </a:rPr>
                        <a:t>Fire Department </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23682">
                <a:tc gridSpan="5">
                  <a:txBody>
                    <a:bodyPr/>
                    <a:lstStyle/>
                    <a:p>
                      <a:pPr algn="l" fontAlgn="b"/>
                      <a:r>
                        <a:rPr lang="en-US" sz="1100" u="none" strike="noStrike">
                          <a:effectLst/>
                        </a:rPr>
                        <a:t>Bank Reconciliation Example</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606903">
                <a:tc gridSpan="7">
                  <a:txBody>
                    <a:bodyPr/>
                    <a:lstStyle/>
                    <a:p>
                      <a:pPr algn="l" fontAlgn="b"/>
                      <a:r>
                        <a:rPr lang="en-US" sz="1100" u="none" strike="noStrike">
                          <a:effectLst/>
                        </a:rPr>
                        <a:t>Outstanding check list (checks that have not cleared the bank)</a:t>
                      </a:r>
                      <a:endParaRPr lang="en-US"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3682">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323682">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23682">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323682">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606903">
                <a:tc>
                  <a:txBody>
                    <a:bodyPr/>
                    <a:lstStyle/>
                    <a:p>
                      <a:pPr algn="l" fontAlgn="b"/>
                      <a:r>
                        <a:rPr lang="en-US" sz="1100" u="none" strike="noStrike">
                          <a:effectLst/>
                        </a:rPr>
                        <a:t>Check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Check Date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Amount</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323682">
                <a:tc>
                  <a:txBody>
                    <a:bodyPr/>
                    <a:lstStyle/>
                    <a:p>
                      <a:pPr algn="r" fontAlgn="b"/>
                      <a:r>
                        <a:rPr lang="en-US" sz="1100" u="none" strike="noStrike">
                          <a:effectLst/>
                        </a:rPr>
                        <a:t>429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12.23.18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461.93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323682">
                <a:tc>
                  <a:txBody>
                    <a:bodyPr/>
                    <a:lstStyle/>
                    <a:p>
                      <a:pPr algn="r" fontAlgn="b"/>
                      <a:r>
                        <a:rPr lang="en-US" sz="1100" u="none" strike="noStrike">
                          <a:effectLst/>
                        </a:rPr>
                        <a:t>432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12.27.18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24.11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323682">
                <a:tc>
                  <a:txBody>
                    <a:bodyPr/>
                    <a:lstStyle/>
                    <a:p>
                      <a:pPr algn="r" fontAlgn="b"/>
                      <a:r>
                        <a:rPr lang="en-US" sz="1100" u="none" strike="noStrike">
                          <a:effectLst/>
                        </a:rPr>
                        <a:t>433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12.27.18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1326.42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r h="323682">
                <a:tc>
                  <a:txBody>
                    <a:bodyPr/>
                    <a:lstStyle/>
                    <a:p>
                      <a:pPr algn="r" fontAlgn="b"/>
                      <a:r>
                        <a:rPr lang="en-US" sz="1100" u="none" strike="noStrike">
                          <a:effectLst/>
                        </a:rPr>
                        <a:t>434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12.28.18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324.55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1"/>
                  </a:ext>
                </a:extLst>
              </a:tr>
              <a:tr h="323682">
                <a:tc>
                  <a:txBody>
                    <a:bodyPr/>
                    <a:lstStyle/>
                    <a:p>
                      <a:pPr algn="r" fontAlgn="b"/>
                      <a:r>
                        <a:rPr lang="en-US" sz="1100" u="none" strike="noStrike">
                          <a:effectLst/>
                        </a:rPr>
                        <a:t>436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12.28.18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33.74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2"/>
                  </a:ext>
                </a:extLst>
              </a:tr>
              <a:tr h="323682">
                <a:tc>
                  <a:txBody>
                    <a:bodyPr/>
                    <a:lstStyle/>
                    <a:p>
                      <a:pPr algn="r" fontAlgn="b"/>
                      <a:r>
                        <a:rPr lang="en-US" sz="1100" u="none" strike="noStrike">
                          <a:effectLst/>
                        </a:rPr>
                        <a:t>437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12.28.18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713.89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3"/>
                  </a:ext>
                </a:extLst>
              </a:tr>
              <a:tr h="323682">
                <a:tc>
                  <a:txBody>
                    <a:bodyPr/>
                    <a:lstStyle/>
                    <a:p>
                      <a:pPr algn="r" fontAlgn="b"/>
                      <a:r>
                        <a:rPr lang="en-US" sz="1100" u="none" strike="noStrike">
                          <a:effectLst/>
                        </a:rPr>
                        <a:t>438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12.28.18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533.61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4"/>
                  </a:ext>
                </a:extLst>
              </a:tr>
              <a:tr h="337168">
                <a:tc>
                  <a:txBody>
                    <a:bodyPr/>
                    <a:lstStyle/>
                    <a:p>
                      <a:pPr algn="l"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3418.25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5"/>
                  </a:ext>
                </a:extLst>
              </a:tr>
              <a:tr h="33716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56936020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8737603" cy="525463"/>
          </a:xfrm>
        </p:spPr>
        <p:txBody>
          <a:bodyPr>
            <a:noAutofit/>
          </a:bodyPr>
          <a:lstStyle/>
          <a:p>
            <a:r>
              <a:rPr lang="en-US" sz="3600" dirty="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3124200" y="552945"/>
            <a:ext cx="8636000" cy="6096000"/>
          </a:xfrm>
        </p:spPr>
        <p:txBody>
          <a:bodyPr>
            <a:normAutofit lnSpcReduction="10000"/>
          </a:bodyPr>
          <a:lstStyle/>
          <a:p>
            <a:r>
              <a:rPr lang="en-US" dirty="0"/>
              <a:t>Written policies and procedures are always important, no matter how small or big of an organization you are. </a:t>
            </a:r>
          </a:p>
          <a:p>
            <a:endParaRPr lang="en-US" dirty="0"/>
          </a:p>
          <a:p>
            <a:pPr marL="342900" indent="-342900">
              <a:buFont typeface="Arial" panose="020B0604020202020204" pitchFamily="34" charset="0"/>
              <a:buChar char="•"/>
            </a:pPr>
            <a:r>
              <a:rPr lang="en-US" dirty="0"/>
              <a:t>People come and go, but if you have good written procedures, some one else can step in to replace the person that left much more quickly than if there were no written policies and procedures.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They also help protect you if they have been properly designed and they are operating as designed.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u="sng" dirty="0"/>
              <a:t>A general rule of thumb is to always have two people involved in everything.  Two people involved in receipting, preparing and reviewing bank reconciliations, two people signing checks, etc.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goal is to segregate duties to minimize the risk of fraud.</a:t>
            </a:r>
          </a:p>
        </p:txBody>
      </p:sp>
    </p:spTree>
    <p:extLst>
      <p:ext uri="{BB962C8B-B14F-4D97-AF65-F5344CB8AC3E}">
        <p14:creationId xmlns:p14="http://schemas.microsoft.com/office/powerpoint/2010/main" val="122991103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The Risk of Fraud/The Fraud Triangle</a:t>
            </a:r>
            <a:endParaRPr lang="en-US" sz="3600" dirty="0"/>
          </a:p>
        </p:txBody>
      </p:sp>
      <p:sp>
        <p:nvSpPr>
          <p:cNvPr id="3" name="Content Placeholder 2"/>
          <p:cNvSpPr>
            <a:spLocks noGrp="1"/>
          </p:cNvSpPr>
          <p:nvPr>
            <p:ph sz="half" idx="1"/>
          </p:nvPr>
        </p:nvSpPr>
        <p:spPr>
          <a:xfrm>
            <a:off x="2235200" y="699796"/>
            <a:ext cx="3632200" cy="6019800"/>
          </a:xfrm>
        </p:spPr>
        <p:txBody>
          <a:bodyPr>
            <a:normAutofit/>
          </a:bodyPr>
          <a:lstStyle/>
          <a:p>
            <a:r>
              <a:rPr lang="en-US" dirty="0"/>
              <a:t>Three things have to happen for fraud to occur, but only one is in the control of the department-OPPORTUNITY.</a:t>
            </a:r>
          </a:p>
          <a:p>
            <a:endParaRPr lang="en-US" dirty="0"/>
          </a:p>
          <a:p>
            <a:r>
              <a:rPr lang="en-US" dirty="0"/>
              <a:t>In order to minimize the risk of fraud you must minimize the opportunity anyone has to commit fraud.  This is why policies and procedures are so important.</a:t>
            </a:r>
          </a:p>
          <a:p>
            <a:endParaRPr lang="en-US" dirty="0"/>
          </a:p>
          <a:p>
            <a:r>
              <a:rPr lang="en-US" dirty="0"/>
              <a:t>So how would you commit fraud with the 1% funds?</a:t>
            </a:r>
          </a:p>
        </p:txBody>
      </p:sp>
      <p:graphicFrame>
        <p:nvGraphicFramePr>
          <p:cNvPr id="5" name="Content Placeholder 4">
            <a:extLst>
              <a:ext uri="{FF2B5EF4-FFF2-40B4-BE49-F238E27FC236}">
                <a16:creationId xmlns:a16="http://schemas.microsoft.com/office/drawing/2014/main" id="{C06333C7-6294-40FC-B5E8-37E20B85D77D}"/>
              </a:ext>
            </a:extLst>
          </p:cNvPr>
          <p:cNvGraphicFramePr>
            <a:graphicFrameLocks noGrp="1"/>
          </p:cNvGraphicFramePr>
          <p:nvPr>
            <p:ph sz="half" idx="2"/>
            <p:extLst>
              <p:ext uri="{D42A27DB-BD31-4B8C-83A1-F6EECF244321}">
                <p14:modId xmlns:p14="http://schemas.microsoft.com/office/powerpoint/2010/main" val="193387062"/>
              </p:ext>
            </p:extLst>
          </p:nvPr>
        </p:nvGraphicFramePr>
        <p:xfrm>
          <a:off x="5715000" y="875098"/>
          <a:ext cx="6172200" cy="6005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94522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4951"/>
            <a:ext cx="8737603" cy="525463"/>
          </a:xfrm>
        </p:spPr>
        <p:txBody>
          <a:bodyPr>
            <a:noAutofit/>
          </a:bodyPr>
          <a:lstStyle/>
          <a:p>
            <a:r>
              <a:rPr lang="en-US" sz="3600" dirty="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2362200" y="450512"/>
            <a:ext cx="9398000" cy="6407488"/>
          </a:xfrm>
        </p:spPr>
        <p:txBody>
          <a:bodyPr>
            <a:normAutofit fontScale="70000" lnSpcReduction="20000"/>
          </a:bodyPr>
          <a:lstStyle/>
          <a:p>
            <a:r>
              <a:rPr lang="en-US" dirty="0"/>
              <a:t>So here are some very important 1% policies and procedures:</a:t>
            </a:r>
          </a:p>
          <a:p>
            <a:endParaRPr lang="en-US" dirty="0"/>
          </a:p>
          <a:p>
            <a:r>
              <a:rPr lang="en-US" b="1" dirty="0"/>
              <a:t>General:</a:t>
            </a:r>
          </a:p>
          <a:p>
            <a:endParaRPr lang="en-US" b="1" dirty="0"/>
          </a:p>
          <a:p>
            <a:pPr marL="342900" indent="-342900">
              <a:buFont typeface="Arial" panose="020B0604020202020204" pitchFamily="34" charset="0"/>
              <a:buChar char="•"/>
            </a:pPr>
            <a:r>
              <a:rPr lang="en-US" sz="2600" dirty="0"/>
              <a:t>Use common sense, keep good records, know the rules and regulations, make sure two people are involved in transactions and reconciliations, and ask ahead of time if you are not sure!</a:t>
            </a:r>
          </a:p>
          <a:p>
            <a:pPr marL="342900" indent="-342900">
              <a:buFont typeface="Arial" panose="020B0604020202020204" pitchFamily="34" charset="0"/>
              <a:buChar char="•"/>
            </a:pPr>
            <a:endParaRPr lang="en-US" sz="2600" dirty="0"/>
          </a:p>
          <a:p>
            <a:pPr marL="342900" lvl="0" indent="-342900">
              <a:buFont typeface="Arial" panose="020B0604020202020204" pitchFamily="34" charset="0"/>
              <a:buChar char="•"/>
            </a:pPr>
            <a:r>
              <a:rPr lang="en-US" sz="2600" dirty="0"/>
              <a:t>The department should maintain a separate bank account for Firemen’s Insurance and Inspection Funds (“1% funds”).  No other funds should be intermingled in the 1% funds account (including revenues generated from donations, drink machines, etc.).</a:t>
            </a:r>
          </a:p>
          <a:p>
            <a:pPr marL="342900" lvl="0" indent="-342900">
              <a:buFont typeface="Arial" panose="020B0604020202020204" pitchFamily="34" charset="0"/>
              <a:buChar char="•"/>
            </a:pPr>
            <a:endParaRPr lang="en-US" sz="2600" dirty="0"/>
          </a:p>
          <a:p>
            <a:pPr marL="342900" lvl="0" indent="-342900">
              <a:buFont typeface="Arial" panose="020B0604020202020204" pitchFamily="34" charset="0"/>
              <a:buChar char="•"/>
            </a:pPr>
            <a:r>
              <a:rPr lang="en-US" sz="2600" dirty="0"/>
              <a:t>All activity related to the 1% funds account (receipts and withdrawals) should be recorded in a separate general ledger account. </a:t>
            </a:r>
          </a:p>
          <a:p>
            <a:pPr lvl="0"/>
            <a:r>
              <a:rPr lang="en-US" sz="2600" dirty="0"/>
              <a:t> </a:t>
            </a:r>
          </a:p>
          <a:p>
            <a:pPr marL="342900" lvl="0" indent="-342900">
              <a:buFont typeface="Arial" panose="020B0604020202020204" pitchFamily="34" charset="0"/>
              <a:buChar char="•"/>
            </a:pPr>
            <a:r>
              <a:rPr lang="en-US" sz="2600" dirty="0"/>
              <a:t>The 1% funds general ledger account should be reconciled to the bank statement on a monthly basis by an individual independent of the check signers.  All unidentified reconciling items should be investigated.  The reconciliation should then be reviewed and approved by someone independent of the preparer.  Both the preparer and reviewer should sign and date the reconciliation.  Bank statements and reconciliations should be retained for future reference.</a:t>
            </a:r>
          </a:p>
          <a:p>
            <a:pPr marL="342900" lvl="0" indent="-342900">
              <a:buFont typeface="Arial" panose="020B0604020202020204" pitchFamily="34" charset="0"/>
              <a:buChar char="•"/>
            </a:pPr>
            <a:endParaRPr lang="en-US" sz="2600" dirty="0"/>
          </a:p>
          <a:p>
            <a:pPr marL="342900" lvl="0" indent="-342900">
              <a:buFont typeface="Arial" panose="020B0604020202020204" pitchFamily="34" charset="0"/>
              <a:buChar char="•"/>
            </a:pPr>
            <a:r>
              <a:rPr lang="en-US" sz="2600" dirty="0"/>
              <a:t>The department should complete all required forms and submit those forms to the Association in a timely manner and in accordance with the Association’s deadlines (including Forms 201 – Expenditure Approval, 202 – Annual Budget, 205 – Local Board of Trustees (when applicable), 206 – Annual Accounting, and 207 – Compliance Self-Audit).  Please note that forms 201, 202, 206 and 207 are ONLY available for online submittal now.  The department should maintain copies of the approved forms.</a:t>
            </a:r>
          </a:p>
          <a:p>
            <a:endParaRPr lang="en-US" dirty="0"/>
          </a:p>
        </p:txBody>
      </p:sp>
    </p:spTree>
    <p:extLst>
      <p:ext uri="{BB962C8B-B14F-4D97-AF65-F5344CB8AC3E}">
        <p14:creationId xmlns:p14="http://schemas.microsoft.com/office/powerpoint/2010/main" val="397985450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p:txBody>
          <a:bodyPr>
            <a:normAutofit/>
          </a:bodyPr>
          <a:lstStyle/>
          <a:p>
            <a:r>
              <a:rPr lang="en-US" dirty="0"/>
              <a:t>So here are some very important 1% policies and procedures:</a:t>
            </a:r>
          </a:p>
          <a:p>
            <a:endParaRPr lang="en-US" dirty="0"/>
          </a:p>
          <a:p>
            <a:r>
              <a:rPr lang="en-US" b="1" dirty="0"/>
              <a:t>Cash Receipts:</a:t>
            </a:r>
            <a:endParaRPr lang="en-US" dirty="0"/>
          </a:p>
          <a:p>
            <a:pPr marL="342900" lvl="0" indent="-342900">
              <a:buFont typeface="Arial" panose="020B0604020202020204" pitchFamily="34" charset="0"/>
              <a:buChar char="•"/>
            </a:pPr>
            <a:r>
              <a:rPr lang="en-US" dirty="0"/>
              <a:t>When 1% funds are received, the Treasurer should record the receipt in the general ledger.  Someone independent of the Treasurer should deposit the check in the 1% funds bank account, and a copy of the deposit slip should be retained.</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If other monies are received which relate to 1% funds, supporting documentation should be maintained for all receipts to ensure that you can show 100% of the receipts were deposited into the bank account and recorded on the ledger.</a:t>
            </a:r>
          </a:p>
          <a:p>
            <a:endParaRPr lang="en-US" dirty="0"/>
          </a:p>
        </p:txBody>
      </p:sp>
    </p:spTree>
    <p:extLst>
      <p:ext uri="{BB962C8B-B14F-4D97-AF65-F5344CB8AC3E}">
        <p14:creationId xmlns:p14="http://schemas.microsoft.com/office/powerpoint/2010/main" val="177954776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2815772" y="601665"/>
            <a:ext cx="8969828" cy="6408735"/>
          </a:xfrm>
        </p:spPr>
        <p:txBody>
          <a:bodyPr>
            <a:normAutofit lnSpcReduction="10000"/>
          </a:bodyPr>
          <a:lstStyle/>
          <a:p>
            <a:r>
              <a:rPr lang="en-US" dirty="0"/>
              <a:t>So here are some very important 1% policies and procedures:</a:t>
            </a:r>
          </a:p>
          <a:p>
            <a:r>
              <a:rPr lang="en-US" b="1" dirty="0"/>
              <a:t>Expenditures:</a:t>
            </a:r>
            <a:endParaRPr lang="en-US" dirty="0"/>
          </a:p>
          <a:p>
            <a:pPr marL="342900" lvl="0" indent="-342900">
              <a:buFont typeface="Arial" panose="020B0604020202020204" pitchFamily="34" charset="0"/>
              <a:buChar char="•"/>
            </a:pPr>
            <a:r>
              <a:rPr lang="en-US" dirty="0"/>
              <a:t>An Annual Budget Form (202) should be prepared and approved by a majority of the firemen and submitted to the Association for approval or individual expenditures can be approved using the Expenditure Request Form (201).</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All expenditures should be reviewed by the Treasurer prior to approval to verify the expenditures are allowable expenditures in accordance with the Association’s guidelines and included in the approved budget.  Expenditures in excess of the approved budget should be approved by a majority of the firemen using the Expenditure Request Form (201) and submitted to the Association for final approval prior to disbursement.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All expenditures should be supported by appropriate documentation such as detail invoices or receipts prior to payment.  </a:t>
            </a:r>
          </a:p>
        </p:txBody>
      </p:sp>
    </p:spTree>
    <p:extLst>
      <p:ext uri="{BB962C8B-B14F-4D97-AF65-F5344CB8AC3E}">
        <p14:creationId xmlns:p14="http://schemas.microsoft.com/office/powerpoint/2010/main" val="367527193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3124200" y="747010"/>
            <a:ext cx="8636000" cy="6096000"/>
          </a:xfrm>
        </p:spPr>
        <p:txBody>
          <a:bodyPr>
            <a:normAutofit fontScale="92500" lnSpcReduction="20000"/>
          </a:bodyPr>
          <a:lstStyle/>
          <a:p>
            <a:r>
              <a:rPr lang="en-US" dirty="0"/>
              <a:t>So here are some very important 1% policies and procedures:</a:t>
            </a:r>
          </a:p>
          <a:p>
            <a:endParaRPr lang="en-US" b="1" dirty="0"/>
          </a:p>
          <a:p>
            <a:r>
              <a:rPr lang="en-US" b="1" dirty="0"/>
              <a:t>Expenditures:</a:t>
            </a:r>
            <a:endParaRPr lang="en-US" dirty="0"/>
          </a:p>
          <a:p>
            <a:pPr marL="342900" indent="-342900">
              <a:buFont typeface="Arial" panose="020B0604020202020204" pitchFamily="34" charset="0"/>
              <a:buChar char="•"/>
            </a:pPr>
            <a:r>
              <a:rPr lang="en-US" dirty="0"/>
              <a:t>After the Treasurer has reviewed and approved the expenditures, a check should be issued from the 1% funds account.  </a:t>
            </a:r>
          </a:p>
          <a:p>
            <a:pPr marL="342900" indent="-342900">
              <a:buFont typeface="Arial" panose="020B0604020202020204" pitchFamily="34" charset="0"/>
              <a:buChar char="•"/>
            </a:pPr>
            <a:r>
              <a:rPr lang="en-US" dirty="0"/>
              <a:t>All checks should be signed by two authorized parties.  </a:t>
            </a:r>
          </a:p>
          <a:p>
            <a:pPr marL="342900" indent="-342900">
              <a:buFont typeface="Arial" panose="020B0604020202020204" pitchFamily="34" charset="0"/>
              <a:buChar char="•"/>
            </a:pPr>
            <a:r>
              <a:rPr lang="en-US" dirty="0"/>
              <a:t>A copy of the check should be retained along with the supporting documentation for the expenditure. </a:t>
            </a:r>
          </a:p>
          <a:p>
            <a:pPr marL="342900" lvl="0" indent="-342900">
              <a:buFont typeface="Arial" panose="020B0604020202020204" pitchFamily="34" charset="0"/>
              <a:buChar char="•"/>
            </a:pPr>
            <a:r>
              <a:rPr lang="en-US" dirty="0"/>
              <a:t>No cash withdrawals or checks written to cash should be issued from the 1% funds.</a:t>
            </a:r>
          </a:p>
          <a:p>
            <a:pPr marL="342900" lvl="0" indent="-342900">
              <a:buFont typeface="Arial" panose="020B0604020202020204" pitchFamily="34" charset="0"/>
              <a:buChar char="•"/>
            </a:pPr>
            <a:r>
              <a:rPr lang="en-US" dirty="0"/>
              <a:t>The department should not issue checks to individuals for reimbursement of expenditures incurred; rather, checks should be issued directly to the third party vendor.</a:t>
            </a:r>
          </a:p>
          <a:p>
            <a:pPr marL="342900" indent="-342900">
              <a:buFont typeface="Arial" panose="020B0604020202020204" pitchFamily="34" charset="0"/>
              <a:buChar char="•"/>
            </a:pPr>
            <a:r>
              <a:rPr lang="en-US" dirty="0"/>
              <a:t>For meals, including Christmas parties, documentation should include the number of attendees to ensure you stay below the maximum dollars per meal per person.</a:t>
            </a:r>
          </a:p>
          <a:p>
            <a:pPr marL="342900" indent="-342900">
              <a:buFont typeface="Arial" panose="020B0604020202020204" pitchFamily="34" charset="0"/>
              <a:buChar char="•"/>
            </a:pPr>
            <a:r>
              <a:rPr lang="en-US" dirty="0"/>
              <a:t>These same procedures should apply if you are using a debit credit or credit card as well.  Remember, you still want two people involved in the process and also make sure you segregate duties as much as possible.</a:t>
            </a:r>
          </a:p>
        </p:txBody>
      </p:sp>
    </p:spTree>
    <p:extLst>
      <p:ext uri="{BB962C8B-B14F-4D97-AF65-F5344CB8AC3E}">
        <p14:creationId xmlns:p14="http://schemas.microsoft.com/office/powerpoint/2010/main" val="81635714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6">
                    <a:lumMod val="75000"/>
                  </a:schemeClr>
                </a:solidFill>
              </a:rPr>
              <a:t>Conclusion and Reminders</a:t>
            </a:r>
            <a:endParaRPr lang="en-US" sz="3600" dirty="0"/>
          </a:p>
        </p:txBody>
      </p:sp>
      <p:sp>
        <p:nvSpPr>
          <p:cNvPr id="3" name="Content Placeholder 2"/>
          <p:cNvSpPr>
            <a:spLocks noGrp="1"/>
          </p:cNvSpPr>
          <p:nvPr>
            <p:ph sz="quarter" idx="13"/>
          </p:nvPr>
        </p:nvSpPr>
        <p:spPr/>
        <p:txBody>
          <a:bodyPr>
            <a:normAutofit/>
          </a:bodyPr>
          <a:lstStyle/>
          <a:p>
            <a:pPr marL="457200" indent="-457200">
              <a:buFont typeface="+mj-lt"/>
              <a:buAutoNum type="arabicPeriod"/>
            </a:pPr>
            <a:r>
              <a:rPr lang="en-US" dirty="0"/>
              <a:t>We are here to help.  Our goal is to help you be in compliance with state law and Association regulations, and use those 1% resources as effectively and efficiently as you can.</a:t>
            </a:r>
          </a:p>
          <a:p>
            <a:pPr marL="457200" indent="-457200">
              <a:buFont typeface="+mj-lt"/>
              <a:buAutoNum type="arabicPeriod"/>
            </a:pPr>
            <a:endParaRPr lang="en-US" dirty="0"/>
          </a:p>
          <a:p>
            <a:pPr marL="457200" indent="-457200">
              <a:buFont typeface="+mj-lt"/>
              <a:buAutoNum type="arabicPeriod"/>
            </a:pPr>
            <a:r>
              <a:rPr lang="en-US" dirty="0"/>
              <a:t>The primary reason for this training is to help you so that GF does not have to make a second visit to your department because your department was not doing what they should have been doing.</a:t>
            </a:r>
          </a:p>
          <a:p>
            <a:pPr marL="457200" indent="-457200">
              <a:buFont typeface="+mj-lt"/>
              <a:buAutoNum type="arabicPeriod"/>
            </a:pPr>
            <a:endParaRPr lang="en-US" dirty="0"/>
          </a:p>
          <a:p>
            <a:pPr marL="457200" indent="-457200">
              <a:buFont typeface="+mj-lt"/>
              <a:buAutoNum type="arabicPeriod"/>
            </a:pPr>
            <a:r>
              <a:rPr lang="en-US" dirty="0"/>
              <a:t>This is not hard, but it does require some time and commitment on a consistent basis.  If you are not sure, ASK.  The SCSFA 1% Staff is here for you and they will call us if they need help in answering your questions.</a:t>
            </a:r>
          </a:p>
        </p:txBody>
      </p:sp>
    </p:spTree>
    <p:extLst>
      <p:ext uri="{BB962C8B-B14F-4D97-AF65-F5344CB8AC3E}">
        <p14:creationId xmlns:p14="http://schemas.microsoft.com/office/powerpoint/2010/main" val="192550724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826320911"/>
              </p:ext>
            </p:extLst>
          </p:nvPr>
        </p:nvGraphicFramePr>
        <p:xfrm>
          <a:off x="2514600" y="914400"/>
          <a:ext cx="8636000" cy="6096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2895600" y="152400"/>
            <a:ext cx="8737603" cy="525463"/>
          </a:xfrm>
        </p:spPr>
        <p:txBody>
          <a:bodyPr>
            <a:noAutofit/>
          </a:bodyPr>
          <a:lstStyle/>
          <a:p>
            <a:r>
              <a:rPr lang="en-US" sz="3600" u="sng" dirty="0"/>
              <a:t>Goal of Training Session</a:t>
            </a:r>
          </a:p>
        </p:txBody>
      </p:sp>
    </p:spTree>
    <p:extLst>
      <p:ext uri="{BB962C8B-B14F-4D97-AF65-F5344CB8AC3E}">
        <p14:creationId xmlns:p14="http://schemas.microsoft.com/office/powerpoint/2010/main" val="44088351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00400" y="107466"/>
            <a:ext cx="8509000" cy="355979"/>
          </a:xfrm>
        </p:spPr>
        <p:txBody>
          <a:bodyPr>
            <a:noAutofit/>
          </a:bodyPr>
          <a:lstStyle/>
          <a:p>
            <a:r>
              <a:rPr lang="en-US" sz="3600" u="sng" dirty="0"/>
              <a:t>Purpose &amp; Goal of </a:t>
            </a:r>
            <a:r>
              <a:rPr lang="en-US" sz="3600" u="sng"/>
              <a:t>Training Session</a:t>
            </a:r>
            <a:endParaRPr lang="en-US" sz="3600" u="sng" dirty="0"/>
          </a:p>
        </p:txBody>
      </p:sp>
      <p:sp>
        <p:nvSpPr>
          <p:cNvPr id="8" name="Content Placeholder 2"/>
          <p:cNvSpPr txBox="1">
            <a:spLocks noGrp="1"/>
          </p:cNvSpPr>
          <p:nvPr>
            <p:ph sz="quarter" idx="13"/>
          </p:nvPr>
        </p:nvSpPr>
        <p:spPr>
          <a:xfrm>
            <a:off x="3048000" y="69991"/>
            <a:ext cx="8407400" cy="55626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200" b="1" dirty="0"/>
          </a:p>
          <a:p>
            <a:r>
              <a:rPr lang="en-US" sz="2200" b="1" dirty="0"/>
              <a:t>The training will provide detailed information about the following:</a:t>
            </a:r>
          </a:p>
          <a:p>
            <a:pPr marL="800100" lvl="1" indent="-342900">
              <a:spcBef>
                <a:spcPts val="0"/>
              </a:spcBef>
              <a:buFont typeface="Arial" charset="0"/>
              <a:buChar char="•"/>
              <a:defRPr/>
            </a:pPr>
            <a:r>
              <a:rPr lang="en-US" sz="2200" b="1" dirty="0">
                <a:solidFill>
                  <a:srgbClr val="FFFFFF"/>
                </a:solidFill>
              </a:rPr>
              <a:t>History</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Derivation</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Eligibility to Receive Funds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Guidelines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Procedures for Completing all Forms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Audit Findings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How to Perform Proper Reconciliations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Segregation of Duties</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a:solidFill>
                  <a:srgbClr val="FFFFFF"/>
                </a:solidFill>
              </a:rPr>
              <a:t>Proper Accounting Policies and Procedures </a:t>
            </a:r>
          </a:p>
          <a:p>
            <a:endParaRPr lang="en-US" sz="2200" b="1" dirty="0"/>
          </a:p>
        </p:txBody>
      </p:sp>
    </p:spTree>
    <p:extLst>
      <p:ext uri="{BB962C8B-B14F-4D97-AF65-F5344CB8AC3E}">
        <p14:creationId xmlns:p14="http://schemas.microsoft.com/office/powerpoint/2010/main" val="1789614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p:cTn id="14"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p:cTn id="21"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 calcmode="lin" valueType="num">
                                      <p:cBhvr>
                                        <p:cTn id="28" dur="1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 calcmode="lin" valueType="num">
                                      <p:cBhvr>
                                        <p:cTn id="35" dur="1000" fill="hold"/>
                                        <p:tgtEl>
                                          <p:spTgt spid="8">
                                            <p:txEl>
                                              <p:pRg st="10" end="10"/>
                                            </p:txEl>
                                          </p:spTgt>
                                        </p:tgtEl>
                                        <p:attrNameLst>
                                          <p:attrName>ppt_w</p:attrName>
                                        </p:attrNameLst>
                                      </p:cBhvr>
                                      <p:tavLst>
                                        <p:tav tm="0">
                                          <p:val>
                                            <p:strVal val="#ppt_w*0.70"/>
                                          </p:val>
                                        </p:tav>
                                        <p:tav tm="100000">
                                          <p:val>
                                            <p:strVal val="#ppt_w"/>
                                          </p:val>
                                        </p:tav>
                                      </p:tavLst>
                                    </p:anim>
                                    <p:anim calcmode="lin" valueType="num">
                                      <p:cBhvr>
                                        <p:cTn id="36" dur="1000" fill="hold"/>
                                        <p:tgtEl>
                                          <p:spTgt spid="8">
                                            <p:txEl>
                                              <p:pRg st="10" end="10"/>
                                            </p:txEl>
                                          </p:spTgt>
                                        </p:tgtEl>
                                        <p:attrNameLst>
                                          <p:attrName>ppt_h</p:attrName>
                                        </p:attrNameLst>
                                      </p:cBhvr>
                                      <p:tavLst>
                                        <p:tav tm="0">
                                          <p:val>
                                            <p:strVal val="#ppt_h"/>
                                          </p:val>
                                        </p:tav>
                                        <p:tav tm="100000">
                                          <p:val>
                                            <p:strVal val="#ppt_h"/>
                                          </p:val>
                                        </p:tav>
                                      </p:tavLst>
                                    </p:anim>
                                    <p:animEffect transition="in" filter="fade">
                                      <p:cBhvr>
                                        <p:cTn id="37" dur="1000"/>
                                        <p:tgtEl>
                                          <p:spTgt spid="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8">
                                            <p:txEl>
                                              <p:pRg st="12" end="12"/>
                                            </p:txEl>
                                          </p:spTgt>
                                        </p:tgtEl>
                                        <p:attrNameLst>
                                          <p:attrName>style.visibility</p:attrName>
                                        </p:attrNameLst>
                                      </p:cBhvr>
                                      <p:to>
                                        <p:strVal val="visible"/>
                                      </p:to>
                                    </p:set>
                                    <p:anim calcmode="lin" valueType="num">
                                      <p:cBhvr>
                                        <p:cTn id="42" dur="1000" fill="hold"/>
                                        <p:tgtEl>
                                          <p:spTgt spid="8">
                                            <p:txEl>
                                              <p:pRg st="12" end="12"/>
                                            </p:txEl>
                                          </p:spTgt>
                                        </p:tgtEl>
                                        <p:attrNameLst>
                                          <p:attrName>ppt_w</p:attrName>
                                        </p:attrNameLst>
                                      </p:cBhvr>
                                      <p:tavLst>
                                        <p:tav tm="0">
                                          <p:val>
                                            <p:strVal val="#ppt_w*0.70"/>
                                          </p:val>
                                        </p:tav>
                                        <p:tav tm="100000">
                                          <p:val>
                                            <p:strVal val="#ppt_w"/>
                                          </p:val>
                                        </p:tav>
                                      </p:tavLst>
                                    </p:anim>
                                    <p:anim calcmode="lin" valueType="num">
                                      <p:cBhvr>
                                        <p:cTn id="43" dur="1000" fill="hold"/>
                                        <p:tgtEl>
                                          <p:spTgt spid="8">
                                            <p:txEl>
                                              <p:pRg st="12" end="12"/>
                                            </p:txEl>
                                          </p:spTgt>
                                        </p:tgtEl>
                                        <p:attrNameLst>
                                          <p:attrName>ppt_h</p:attrName>
                                        </p:attrNameLst>
                                      </p:cBhvr>
                                      <p:tavLst>
                                        <p:tav tm="0">
                                          <p:val>
                                            <p:strVal val="#ppt_h"/>
                                          </p:val>
                                        </p:tav>
                                        <p:tav tm="100000">
                                          <p:val>
                                            <p:strVal val="#ppt_h"/>
                                          </p:val>
                                        </p:tav>
                                      </p:tavLst>
                                    </p:anim>
                                    <p:animEffect transition="in" filter="fade">
                                      <p:cBhvr>
                                        <p:cTn id="44" dur="1000"/>
                                        <p:tgtEl>
                                          <p:spTgt spid="8">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8">
                                            <p:txEl>
                                              <p:pRg st="14" end="14"/>
                                            </p:txEl>
                                          </p:spTgt>
                                        </p:tgtEl>
                                        <p:attrNameLst>
                                          <p:attrName>style.visibility</p:attrName>
                                        </p:attrNameLst>
                                      </p:cBhvr>
                                      <p:to>
                                        <p:strVal val="visible"/>
                                      </p:to>
                                    </p:set>
                                    <p:anim calcmode="lin" valueType="num">
                                      <p:cBhvr>
                                        <p:cTn id="49" dur="1000" fill="hold"/>
                                        <p:tgtEl>
                                          <p:spTgt spid="8">
                                            <p:txEl>
                                              <p:pRg st="14" end="14"/>
                                            </p:txEl>
                                          </p:spTgt>
                                        </p:tgtEl>
                                        <p:attrNameLst>
                                          <p:attrName>ppt_w</p:attrName>
                                        </p:attrNameLst>
                                      </p:cBhvr>
                                      <p:tavLst>
                                        <p:tav tm="0">
                                          <p:val>
                                            <p:strVal val="#ppt_w*0.70"/>
                                          </p:val>
                                        </p:tav>
                                        <p:tav tm="100000">
                                          <p:val>
                                            <p:strVal val="#ppt_w"/>
                                          </p:val>
                                        </p:tav>
                                      </p:tavLst>
                                    </p:anim>
                                    <p:anim calcmode="lin" valueType="num">
                                      <p:cBhvr>
                                        <p:cTn id="50" dur="1000" fill="hold"/>
                                        <p:tgtEl>
                                          <p:spTgt spid="8">
                                            <p:txEl>
                                              <p:pRg st="14" end="14"/>
                                            </p:txEl>
                                          </p:spTgt>
                                        </p:tgtEl>
                                        <p:attrNameLst>
                                          <p:attrName>ppt_h</p:attrName>
                                        </p:attrNameLst>
                                      </p:cBhvr>
                                      <p:tavLst>
                                        <p:tav tm="0">
                                          <p:val>
                                            <p:strVal val="#ppt_h"/>
                                          </p:val>
                                        </p:tav>
                                        <p:tav tm="100000">
                                          <p:val>
                                            <p:strVal val="#ppt_h"/>
                                          </p:val>
                                        </p:tav>
                                      </p:tavLst>
                                    </p:anim>
                                    <p:animEffect transition="in" filter="fade">
                                      <p:cBhvr>
                                        <p:cTn id="51" dur="1000"/>
                                        <p:tgtEl>
                                          <p:spTgt spid="8">
                                            <p:txEl>
                                              <p:pRg st="14" end="1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8">
                                            <p:txEl>
                                              <p:pRg st="16" end="16"/>
                                            </p:txEl>
                                          </p:spTgt>
                                        </p:tgtEl>
                                        <p:attrNameLst>
                                          <p:attrName>style.visibility</p:attrName>
                                        </p:attrNameLst>
                                      </p:cBhvr>
                                      <p:to>
                                        <p:strVal val="visible"/>
                                      </p:to>
                                    </p:set>
                                    <p:anim calcmode="lin" valueType="num">
                                      <p:cBhvr>
                                        <p:cTn id="56" dur="1000" fill="hold"/>
                                        <p:tgtEl>
                                          <p:spTgt spid="8">
                                            <p:txEl>
                                              <p:pRg st="16" end="16"/>
                                            </p:txEl>
                                          </p:spTgt>
                                        </p:tgtEl>
                                        <p:attrNameLst>
                                          <p:attrName>ppt_w</p:attrName>
                                        </p:attrNameLst>
                                      </p:cBhvr>
                                      <p:tavLst>
                                        <p:tav tm="0">
                                          <p:val>
                                            <p:strVal val="#ppt_w*0.70"/>
                                          </p:val>
                                        </p:tav>
                                        <p:tav tm="100000">
                                          <p:val>
                                            <p:strVal val="#ppt_w"/>
                                          </p:val>
                                        </p:tav>
                                      </p:tavLst>
                                    </p:anim>
                                    <p:anim calcmode="lin" valueType="num">
                                      <p:cBhvr>
                                        <p:cTn id="57" dur="1000" fill="hold"/>
                                        <p:tgtEl>
                                          <p:spTgt spid="8">
                                            <p:txEl>
                                              <p:pRg st="16" end="16"/>
                                            </p:txEl>
                                          </p:spTgt>
                                        </p:tgtEl>
                                        <p:attrNameLst>
                                          <p:attrName>ppt_h</p:attrName>
                                        </p:attrNameLst>
                                      </p:cBhvr>
                                      <p:tavLst>
                                        <p:tav tm="0">
                                          <p:val>
                                            <p:strVal val="#ppt_h"/>
                                          </p:val>
                                        </p:tav>
                                        <p:tav tm="100000">
                                          <p:val>
                                            <p:strVal val="#ppt_h"/>
                                          </p:val>
                                        </p:tav>
                                      </p:tavLst>
                                    </p:anim>
                                    <p:animEffect transition="in" filter="fade">
                                      <p:cBhvr>
                                        <p:cTn id="58" dur="1000"/>
                                        <p:tgtEl>
                                          <p:spTgt spid="8">
                                            <p:txEl>
                                              <p:pRg st="16" end="1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8">
                                            <p:txEl>
                                              <p:pRg st="18" end="18"/>
                                            </p:txEl>
                                          </p:spTgt>
                                        </p:tgtEl>
                                        <p:attrNameLst>
                                          <p:attrName>style.visibility</p:attrName>
                                        </p:attrNameLst>
                                      </p:cBhvr>
                                      <p:to>
                                        <p:strVal val="visible"/>
                                      </p:to>
                                    </p:set>
                                    <p:anim calcmode="lin" valueType="num">
                                      <p:cBhvr>
                                        <p:cTn id="63" dur="1000" fill="hold"/>
                                        <p:tgtEl>
                                          <p:spTgt spid="8">
                                            <p:txEl>
                                              <p:pRg st="18" end="18"/>
                                            </p:txEl>
                                          </p:spTgt>
                                        </p:tgtEl>
                                        <p:attrNameLst>
                                          <p:attrName>ppt_w</p:attrName>
                                        </p:attrNameLst>
                                      </p:cBhvr>
                                      <p:tavLst>
                                        <p:tav tm="0">
                                          <p:val>
                                            <p:strVal val="#ppt_w*0.70"/>
                                          </p:val>
                                        </p:tav>
                                        <p:tav tm="100000">
                                          <p:val>
                                            <p:strVal val="#ppt_w"/>
                                          </p:val>
                                        </p:tav>
                                      </p:tavLst>
                                    </p:anim>
                                    <p:anim calcmode="lin" valueType="num">
                                      <p:cBhvr>
                                        <p:cTn id="64" dur="1000" fill="hold"/>
                                        <p:tgtEl>
                                          <p:spTgt spid="8">
                                            <p:txEl>
                                              <p:pRg st="18" end="18"/>
                                            </p:txEl>
                                          </p:spTgt>
                                        </p:tgtEl>
                                        <p:attrNameLst>
                                          <p:attrName>ppt_h</p:attrName>
                                        </p:attrNameLst>
                                      </p:cBhvr>
                                      <p:tavLst>
                                        <p:tav tm="0">
                                          <p:val>
                                            <p:strVal val="#ppt_h"/>
                                          </p:val>
                                        </p:tav>
                                        <p:tav tm="100000">
                                          <p:val>
                                            <p:strVal val="#ppt_h"/>
                                          </p:val>
                                        </p:tav>
                                      </p:tavLst>
                                    </p:anim>
                                    <p:animEffect transition="in" filter="fade">
                                      <p:cBhvr>
                                        <p:cTn id="65" dur="10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38200" y="3285020"/>
            <a:ext cx="3714773" cy="3079135"/>
          </a:xfrm>
        </p:spPr>
      </p:pic>
      <p:sp>
        <p:nvSpPr>
          <p:cNvPr id="4" name="AutoShape 2" descr="952-05-19 SCFA Conference Columbia.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952-05-19 SCFA Conference Columbia.jp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22" y="647231"/>
            <a:ext cx="4067124" cy="2673022"/>
          </a:xfrm>
          <a:prstGeom prst="rect">
            <a:avLst/>
          </a:prstGeom>
        </p:spPr>
      </p:pic>
      <p:sp>
        <p:nvSpPr>
          <p:cNvPr id="2" name="Title 1"/>
          <p:cNvSpPr>
            <a:spLocks noGrp="1"/>
          </p:cNvSpPr>
          <p:nvPr>
            <p:ph type="title"/>
          </p:nvPr>
        </p:nvSpPr>
        <p:spPr>
          <a:xfrm>
            <a:off x="2514600" y="42068"/>
            <a:ext cx="8737603" cy="525463"/>
          </a:xfrm>
        </p:spPr>
        <p:txBody>
          <a:bodyPr>
            <a:normAutofit fontScale="90000"/>
          </a:bodyPr>
          <a:lstStyle/>
          <a:p>
            <a:r>
              <a:rPr lang="en-US" u="sng" dirty="0"/>
              <a:t>History of the Firemen’s Insurance &amp; Inspection Fund</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1625" y="611781"/>
            <a:ext cx="3117097" cy="38840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9146" y="615506"/>
            <a:ext cx="4287880" cy="561860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717" y="4481507"/>
            <a:ext cx="3441683" cy="1752600"/>
          </a:xfrm>
          <a:prstGeom prst="rect">
            <a:avLst/>
          </a:prstGeom>
        </p:spPr>
      </p:pic>
    </p:spTree>
    <p:extLst>
      <p:ext uri="{BB962C8B-B14F-4D97-AF65-F5344CB8AC3E}">
        <p14:creationId xmlns:p14="http://schemas.microsoft.com/office/powerpoint/2010/main" val="1896073285"/>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u="sng" dirty="0"/>
              <a:t>History of the Firemen’s Insurance &amp; Inspection Fund</a:t>
            </a:r>
          </a:p>
        </p:txBody>
      </p:sp>
      <p:sp>
        <p:nvSpPr>
          <p:cNvPr id="5" name="Content Placeholder 2"/>
          <p:cNvSpPr>
            <a:spLocks noGrp="1"/>
          </p:cNvSpPr>
          <p:nvPr>
            <p:ph sz="quarter" idx="13"/>
          </p:nvPr>
        </p:nvSpPr>
        <p:spPr>
          <a:xfrm>
            <a:off x="2815772" y="790731"/>
            <a:ext cx="8636000" cy="6096000"/>
          </a:xfrm>
        </p:spPr>
        <p:txBody>
          <a:bodyPr>
            <a:normAutofit/>
          </a:bodyPr>
          <a:lstStyle/>
          <a:p>
            <a:r>
              <a:rPr lang="en-US" b="1" dirty="0"/>
              <a:t>The SCSFA was organized on May 30, 1905.  The first important bill fostered by the SCSFA was the “Firemen’s Fund Bill”.  It was discussed in 1905 and proposed to become a law in 1907.  The initial proposed law was to create a fund for firemen derived from a 2% tax on fire insurance premiums paid by property holders in towns and cities to foreign insurance companies. </a:t>
            </a:r>
          </a:p>
          <a:p>
            <a:endParaRPr lang="en-US" b="1" dirty="0"/>
          </a:p>
          <a:p>
            <a:r>
              <a:rPr lang="en-US" b="1" dirty="0"/>
              <a:t>The insurance companies waged a battle to contest the act in becoming a law.  The initial proposed law was declared unconstitutional.  Even though the original proposed act was amended from a 2% tax to 1%, with their efforts, President Behrens, his legislative committee and counsel of the SCSFA fought gallantly for the act to become law.  Through their efforts, the law for the Firemen’s Insurance &amp; Inspection Fund was finally passed through legislature on March 10, 1910.  </a:t>
            </a:r>
          </a:p>
        </p:txBody>
      </p:sp>
    </p:spTree>
    <p:extLst>
      <p:ext uri="{BB962C8B-B14F-4D97-AF65-F5344CB8AC3E}">
        <p14:creationId xmlns:p14="http://schemas.microsoft.com/office/powerpoint/2010/main" val="17308569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86312" y="-62032"/>
            <a:ext cx="8962575" cy="525463"/>
          </a:xfrm>
        </p:spPr>
        <p:txBody>
          <a:bodyPr>
            <a:normAutofit fontScale="90000"/>
          </a:bodyPr>
          <a:lstStyle/>
          <a:p>
            <a:r>
              <a:rPr lang="en-US" u="sng" dirty="0"/>
              <a:t>Derivation for the Firemen’s Insurance &amp; Inspection Fund</a:t>
            </a:r>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019800" y="457200"/>
            <a:ext cx="1767113" cy="11773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702" y="3314700"/>
            <a:ext cx="2474976" cy="11049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00" y="5131583"/>
            <a:ext cx="1981200" cy="147303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5143471"/>
            <a:ext cx="2195287" cy="146136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600" y="5112938"/>
            <a:ext cx="2057400" cy="15103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119697"/>
            <a:ext cx="2305679" cy="150356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9070" y="2209800"/>
            <a:ext cx="3197860" cy="679860"/>
          </a:xfrm>
          <a:prstGeom prst="rect">
            <a:avLst/>
          </a:prstGeom>
        </p:spPr>
      </p:pic>
      <p:sp>
        <p:nvSpPr>
          <p:cNvPr id="16" name="Content Placeholder 2"/>
          <p:cNvSpPr txBox="1">
            <a:spLocks/>
          </p:cNvSpPr>
          <p:nvPr/>
        </p:nvSpPr>
        <p:spPr>
          <a:xfrm>
            <a:off x="8579370" y="783223"/>
            <a:ext cx="3581400" cy="19254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00" b="1" dirty="0"/>
              <a:t>The Firemen’s Insurance &amp; Inspection Fund is a public fund derived from taxation.  Its source is an annual tax assessment levied on the fire insurance premiums paid by property owners to insurance companies who do business in South Carolina.</a:t>
            </a:r>
          </a:p>
        </p:txBody>
      </p:sp>
      <p:cxnSp>
        <p:nvCxnSpPr>
          <p:cNvPr id="18" name="Straight Arrow Connector 17"/>
          <p:cNvCxnSpPr>
            <a:endCxn id="15" idx="0"/>
          </p:cNvCxnSpPr>
          <p:nvPr/>
        </p:nvCxnSpPr>
        <p:spPr>
          <a:xfrm>
            <a:off x="6858000" y="1676400"/>
            <a:ext cx="0" cy="5334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5" idx="2"/>
          </p:cNvCxnSpPr>
          <p:nvPr/>
        </p:nvCxnSpPr>
        <p:spPr>
          <a:xfrm>
            <a:off x="6858000" y="2889660"/>
            <a:ext cx="0" cy="43819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6019800" y="4735332"/>
            <a:ext cx="6991" cy="42127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8496300" y="4724400"/>
            <a:ext cx="6016" cy="395297"/>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6934200" y="4419600"/>
            <a:ext cx="0" cy="31573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H="1">
            <a:off x="3568700" y="4724402"/>
            <a:ext cx="7251702" cy="1093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10813411" y="4723593"/>
            <a:ext cx="6991" cy="4198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3588389" y="4740228"/>
            <a:ext cx="6991" cy="405777"/>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496762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88900"/>
            <a:ext cx="8737603" cy="525463"/>
          </a:xfrm>
        </p:spPr>
        <p:txBody>
          <a:bodyPr>
            <a:normAutofit fontScale="90000"/>
          </a:bodyPr>
          <a:lstStyle/>
          <a:p>
            <a:r>
              <a:rPr lang="en-US" u="sng" dirty="0"/>
              <a:t>Derivation for the Firemen’s Insurance &amp; Inspection Fund</a:t>
            </a:r>
          </a:p>
        </p:txBody>
      </p:sp>
      <p:sp>
        <p:nvSpPr>
          <p:cNvPr id="4" name="Content Placeholder 2"/>
          <p:cNvSpPr txBox="1">
            <a:spLocks noGrp="1"/>
          </p:cNvSpPr>
          <p:nvPr>
            <p:ph sz="quarter" idx="13"/>
          </p:nvPr>
        </p:nvSpPr>
        <p:spPr>
          <a:xfrm>
            <a:off x="2362199" y="762000"/>
            <a:ext cx="7010401" cy="5943600"/>
          </a:xfrm>
          <a:prstGeom prst="rect">
            <a:avLst/>
          </a:prstGeom>
        </p:spPr>
        <p:txBody>
          <a:bodyPr>
            <a:normAutofit fontScale="77500" lnSpcReduction="20000"/>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Section 38-7-70</a:t>
            </a:r>
          </a:p>
          <a:p>
            <a:pPr marL="342900" lvl="1" indent="-342900" algn="just">
              <a:buFont typeface="Arial" panose="020B0604020202020204" pitchFamily="34" charset="0"/>
              <a:buChar char="•"/>
            </a:pPr>
            <a:r>
              <a:rPr lang="en-US" b="1" dirty="0"/>
              <a:t>Fire insurance companies report insurance premiums by county to the state by March 31</a:t>
            </a:r>
            <a:r>
              <a:rPr lang="en-US" b="1" baseline="30000" dirty="0"/>
              <a:t>st</a:t>
            </a:r>
            <a:r>
              <a:rPr lang="en-US" b="1" dirty="0"/>
              <a:t> for the previous December year end</a:t>
            </a:r>
          </a:p>
          <a:p>
            <a:pPr marL="342900" lvl="1" indent="-342900" algn="just">
              <a:buFont typeface="Arial" panose="020B0604020202020204" pitchFamily="34" charset="0"/>
              <a:buChar char="•"/>
            </a:pPr>
            <a:endParaRPr lang="en-US" b="1" dirty="0"/>
          </a:p>
          <a:p>
            <a:pPr algn="just"/>
            <a:r>
              <a:rPr lang="en-US" b="1" dirty="0"/>
              <a:t>Section 23-9-410</a:t>
            </a:r>
          </a:p>
          <a:p>
            <a:pPr marL="342900" lvl="1" indent="-342900" algn="just">
              <a:buFont typeface="Arial" panose="020B0604020202020204" pitchFamily="34" charset="0"/>
              <a:buChar char="•"/>
            </a:pPr>
            <a:r>
              <a:rPr lang="en-US" b="1" dirty="0"/>
              <a:t>State Treasurer sends appropriate amount of funds to each County treasurer</a:t>
            </a:r>
          </a:p>
          <a:p>
            <a:pPr marL="342900" lvl="1" indent="-342900" algn="just">
              <a:buFont typeface="Arial" panose="020B0604020202020204" pitchFamily="34" charset="0"/>
              <a:buChar char="•"/>
            </a:pPr>
            <a:endParaRPr lang="en-US" b="1" dirty="0"/>
          </a:p>
          <a:p>
            <a:pPr algn="just"/>
            <a:r>
              <a:rPr lang="en-US" b="1" dirty="0"/>
              <a:t>Section 23-9-420</a:t>
            </a:r>
          </a:p>
          <a:p>
            <a:pPr marL="342900" lvl="1" indent="-342900" algn="just">
              <a:buFont typeface="Arial" panose="020B0604020202020204" pitchFamily="34" charset="0"/>
              <a:buChar char="•"/>
            </a:pPr>
            <a:r>
              <a:rPr lang="en-US" b="1" dirty="0"/>
              <a:t>County treasurer must distribute funds within 30 days of receipt to each designated department</a:t>
            </a:r>
          </a:p>
          <a:p>
            <a:pPr marL="342900" lvl="1" indent="-342900" algn="just">
              <a:buFont typeface="Arial" panose="020B0604020202020204" pitchFamily="34" charset="0"/>
              <a:buChar char="•"/>
            </a:pPr>
            <a:r>
              <a:rPr lang="en-US" b="1" dirty="0"/>
              <a:t>Each designated department will receive an amount of the fees computed on the basis of the assessed value of improvements to real estate within the service areas of the fire department, (with the exception of churches, schools and government buildings) and all monies must be administered by the trustees under the regulations adopted by them.</a:t>
            </a:r>
          </a:p>
          <a:p>
            <a:pPr marL="342900" lvl="1" indent="-342900" algn="just">
              <a:buFont typeface="Arial" panose="020B0604020202020204" pitchFamily="34" charset="0"/>
              <a:buChar char="•"/>
            </a:pPr>
            <a:endParaRPr lang="en-US" b="1" dirty="0"/>
          </a:p>
          <a:p>
            <a:r>
              <a:rPr lang="en-US" b="1" dirty="0"/>
              <a:t>Section 23-9-430</a:t>
            </a:r>
          </a:p>
          <a:p>
            <a:pPr marL="342900" lvl="1" indent="-342900" algn="just">
              <a:buFont typeface="Arial" charset="0"/>
              <a:buChar char="•"/>
            </a:pPr>
            <a:r>
              <a:rPr lang="en-US" b="1" dirty="0"/>
              <a:t>County treasurers will send 5% of funds received to the Association</a:t>
            </a:r>
          </a:p>
          <a:p>
            <a:pPr marL="342900" lvl="1" indent="-342900" algn="just">
              <a:buFont typeface="Arial" panose="020B0604020202020204" pitchFamily="34" charset="0"/>
              <a:buChar char="•"/>
            </a:pPr>
            <a:endParaRPr lang="en-US" b="1" dirty="0"/>
          </a:p>
        </p:txBody>
      </p:sp>
      <p:pic>
        <p:nvPicPr>
          <p:cNvPr id="5"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200" y="1066800"/>
            <a:ext cx="3195637" cy="4648200"/>
          </a:xfrm>
          <a:prstGeom prst="rect">
            <a:avLst/>
          </a:prstGeom>
        </p:spPr>
      </p:pic>
    </p:spTree>
    <p:extLst>
      <p:ext uri="{BB962C8B-B14F-4D97-AF65-F5344CB8AC3E}">
        <p14:creationId xmlns:p14="http://schemas.microsoft.com/office/powerpoint/2010/main" val="77268269"/>
      </p:ext>
    </p:extLst>
  </p:cSld>
  <p:clrMapOvr>
    <a:masterClrMapping/>
  </p:clrMapOvr>
  <p:transition spd="slow">
    <p:push dir="u"/>
  </p:transition>
</p:sld>
</file>

<file path=ppt/theme/theme1.xml><?xml version="1.0" encoding="utf-8"?>
<a:theme xmlns:a="http://schemas.openxmlformats.org/drawingml/2006/main" name="PresenterMedia Animated Theme">
  <a:themeElements>
    <a:clrScheme name="Custom 2">
      <a:dk1>
        <a:srgbClr val="000000"/>
      </a:dk1>
      <a:lt1>
        <a:srgbClr val="FFFFFF"/>
      </a:lt1>
      <a:dk2>
        <a:srgbClr val="F2F2F2"/>
      </a:dk2>
      <a:lt2>
        <a:srgbClr val="F2F2F2"/>
      </a:lt2>
      <a:accent1>
        <a:srgbClr val="FF0000"/>
      </a:accent1>
      <a:accent2>
        <a:srgbClr val="0156A7"/>
      </a:accent2>
      <a:accent3>
        <a:srgbClr val="EA1C06"/>
      </a:accent3>
      <a:accent4>
        <a:srgbClr val="2E9F42"/>
      </a:accent4>
      <a:accent5>
        <a:srgbClr val="4BACC6"/>
      </a:accent5>
      <a:accent6>
        <a:srgbClr val="F79646"/>
      </a:accent6>
      <a:hlink>
        <a:srgbClr val="FEFFFF"/>
      </a:hlink>
      <a:folHlink>
        <a:srgbClr val="FEFFFF"/>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 Static Theme">
  <a:themeElements>
    <a:clrScheme name="superhero">
      <a:dk1>
        <a:sysClr val="windowText" lastClr="000000"/>
      </a:dk1>
      <a:lt1>
        <a:sysClr val="window" lastClr="FFFFFF"/>
      </a:lt1>
      <a:dk2>
        <a:srgbClr val="F2F2F2"/>
      </a:dk2>
      <a:lt2>
        <a:srgbClr val="F2F2F2"/>
      </a:lt2>
      <a:accent1>
        <a:srgbClr val="FF0000"/>
      </a:accent1>
      <a:accent2>
        <a:srgbClr val="0156A7"/>
      </a:accent2>
      <a:accent3>
        <a:srgbClr val="F0EA00"/>
      </a:accent3>
      <a:accent4>
        <a:srgbClr val="2E9F4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34152</TotalTime>
  <Words>2889</Words>
  <Application>Microsoft Macintosh PowerPoint</Application>
  <PresentationFormat>Widescreen</PresentationFormat>
  <Paragraphs>295</Paragraphs>
  <Slides>38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Franklin Gothic Heavy</vt:lpstr>
      <vt:lpstr>PresenterMedia Animated Theme</vt:lpstr>
      <vt:lpstr>PresenterMedia Static Theme</vt:lpstr>
      <vt:lpstr>Firemen’s Insurance &amp; Inspection Fund Training</vt:lpstr>
      <vt:lpstr>Purpose of Training Session</vt:lpstr>
      <vt:lpstr>Goal of Training Session</vt:lpstr>
      <vt:lpstr>Goal of Training Session</vt:lpstr>
      <vt:lpstr>Purpose &amp; Goal of Training Session</vt:lpstr>
      <vt:lpstr>History of the Firemen’s Insurance &amp; Inspection Fund</vt:lpstr>
      <vt:lpstr>History of the Firemen’s Insurance &amp; Inspection Fund</vt:lpstr>
      <vt:lpstr>Derivation for the Firemen’s Insurance &amp; Inspection Fund</vt:lpstr>
      <vt:lpstr>Derivation for the Firemen’s Insurance &amp; Inspection Fund</vt:lpstr>
      <vt:lpstr>Eligibility to Receive Firemen’s Insurance &amp; Inspection Fund</vt:lpstr>
      <vt:lpstr>Eligibility to Receive Firemen’s Insurance &amp; Inspection Fund</vt:lpstr>
      <vt:lpstr>Guidelines of Firemen’s Insurance &amp; Inspection Fund</vt:lpstr>
      <vt:lpstr>Guidelines of Firemen’s Insurance &amp; Inspection Fund</vt:lpstr>
      <vt:lpstr>Guidelines of Firemen’s Insurance &amp; Inspection Fund</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GREAT 1% STEWARDSHIP SC FIREFIGHTERS ASSOCIATION TRAINING</vt:lpstr>
      <vt:lpstr>PowerPoint Presentation</vt:lpstr>
      <vt:lpstr>GREAT 1% STEWARDSHIP</vt:lpstr>
      <vt:lpstr>SCSFA Grade Policy-1% funds</vt:lpstr>
      <vt:lpstr>SCSFA Grade Policy-1% funds</vt:lpstr>
      <vt:lpstr>1% Audit Process</vt:lpstr>
      <vt:lpstr>Past Findings</vt:lpstr>
      <vt:lpstr>Past Findings</vt:lpstr>
      <vt:lpstr>Past Findings</vt:lpstr>
      <vt:lpstr>Bank Reconciliations</vt:lpstr>
      <vt:lpstr>Bank Reconciliation Process</vt:lpstr>
      <vt:lpstr>Bank Reconciliation Process</vt:lpstr>
      <vt:lpstr>Bank Reconciliation Process</vt:lpstr>
      <vt:lpstr>Your Policies and Procedures</vt:lpstr>
      <vt:lpstr>The Risk of Fraud/The Fraud Triangle</vt:lpstr>
      <vt:lpstr>Your Policies and Procedures</vt:lpstr>
      <vt:lpstr>Your Policies and Procedures</vt:lpstr>
      <vt:lpstr>Your Policies and Procedures</vt:lpstr>
      <vt:lpstr>Your Policies and Procedures</vt:lpstr>
      <vt:lpstr>Conclusion and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Jeff Oswald</cp:lastModifiedBy>
  <cp:revision>419</cp:revision>
  <cp:lastPrinted>2019-01-11T03:32:44Z</cp:lastPrinted>
  <dcterms:created xsi:type="dcterms:W3CDTF">2010-11-24T18:19:10Z</dcterms:created>
  <dcterms:modified xsi:type="dcterms:W3CDTF">2019-01-15T04:52:29Z</dcterms:modified>
</cp:coreProperties>
</file>