
<file path=[Content_Types].xml><?xml version="1.0" encoding="utf-8"?>
<Types xmlns="http://schemas.openxmlformats.org/package/2006/content-types">
  <Default Extension="xml" ContentType="application/xml"/>
  <Default Extension="wmv" ContentType="video/x-ms-wmv"/>
  <Default Extension="jpg" ContentType="image/jpeg"/>
  <Default Extension="jpeg" ContentType="image/jpeg"/>
  <Default Extension="emf" ContentType="image/x-emf"/>
  <Default Extension="xlsx" ContentType="application/vnd.openxmlformats-officedocument.spreadsheetml.sheet"/>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3" r:id="rId2"/>
  </p:sldMasterIdLst>
  <p:notesMasterIdLst>
    <p:notesMasterId r:id="rId47"/>
  </p:notesMasterIdLst>
  <p:handoutMasterIdLst>
    <p:handoutMasterId r:id="rId48"/>
  </p:handoutMasterIdLst>
  <p:sldIdLst>
    <p:sldId id="312" r:id="rId3"/>
    <p:sldId id="321" r:id="rId4"/>
    <p:sldId id="322" r:id="rId5"/>
    <p:sldId id="328" r:id="rId6"/>
    <p:sldId id="314" r:id="rId7"/>
    <p:sldId id="313" r:id="rId8"/>
    <p:sldId id="323" r:id="rId9"/>
    <p:sldId id="318" r:id="rId10"/>
    <p:sldId id="324" r:id="rId11"/>
    <p:sldId id="325" r:id="rId12"/>
    <p:sldId id="327" r:id="rId13"/>
    <p:sldId id="319" r:id="rId14"/>
    <p:sldId id="330" r:id="rId15"/>
    <p:sldId id="331" r:id="rId16"/>
    <p:sldId id="338" r:id="rId17"/>
    <p:sldId id="339" r:id="rId18"/>
    <p:sldId id="340" r:id="rId19"/>
    <p:sldId id="341" r:id="rId20"/>
    <p:sldId id="342" r:id="rId21"/>
    <p:sldId id="343" r:id="rId22"/>
    <p:sldId id="344" r:id="rId23"/>
    <p:sldId id="256" r:id="rId24"/>
    <p:sldId id="258" r:id="rId25"/>
    <p:sldId id="261" r:id="rId26"/>
    <p:sldId id="294" r:id="rId27"/>
    <p:sldId id="295" r:id="rId28"/>
    <p:sldId id="262" r:id="rId29"/>
    <p:sldId id="296" r:id="rId30"/>
    <p:sldId id="297" r:id="rId31"/>
    <p:sldId id="298" r:id="rId32"/>
    <p:sldId id="300" r:id="rId33"/>
    <p:sldId id="301" r:id="rId34"/>
    <p:sldId id="302" r:id="rId35"/>
    <p:sldId id="332" r:id="rId36"/>
    <p:sldId id="336" r:id="rId37"/>
    <p:sldId id="334" r:id="rId38"/>
    <p:sldId id="337" r:id="rId39"/>
    <p:sldId id="303" r:id="rId40"/>
    <p:sldId id="308" r:id="rId41"/>
    <p:sldId id="304" r:id="rId42"/>
    <p:sldId id="305" r:id="rId43"/>
    <p:sldId id="306" r:id="rId44"/>
    <p:sldId id="307" r:id="rId45"/>
    <p:sldId id="309"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2600"/>
    <a:srgbClr val="FFFC00"/>
    <a:srgbClr val="F3B7B7"/>
    <a:srgbClr val="251F35"/>
    <a:srgbClr val="0916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63" autoAdjust="0"/>
    <p:restoredTop sz="91946"/>
  </p:normalViewPr>
  <p:slideViewPr>
    <p:cSldViewPr>
      <p:cViewPr>
        <p:scale>
          <a:sx n="100" d="100"/>
          <a:sy n="100" d="100"/>
        </p:scale>
        <p:origin x="-1416" y="-11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105" d="100"/>
          <a:sy n="105" d="100"/>
        </p:scale>
        <p:origin x="-198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r>
              <a:rPr lang="en-US" sz="2400" b="1" dirty="0" smtClean="0">
                <a:solidFill>
                  <a:schemeClr val="bg1"/>
                </a:solidFill>
              </a:rPr>
              <a:t>The</a:t>
            </a:r>
            <a:r>
              <a:rPr lang="en-US" sz="2400" b="1" baseline="0" dirty="0" smtClean="0">
                <a:solidFill>
                  <a:schemeClr val="bg1"/>
                </a:solidFill>
              </a:rPr>
              <a:t> #’s Don’t Lie</a:t>
            </a:r>
            <a:endParaRPr lang="en-US" sz="2400" b="1" dirty="0">
              <a:solidFill>
                <a:schemeClr val="bg1"/>
              </a:solidFill>
            </a:endParaRPr>
          </a:p>
        </c:rich>
      </c:tx>
      <c:overlay val="0"/>
      <c:spPr>
        <a:noFill/>
        <a:ln>
          <a:noFill/>
        </a:ln>
        <a:effectLst/>
      </c:spPr>
      <c:txPr>
        <a:bodyPr rot="0" spcFirstLastPara="1" vertOverflow="ellipsis" vert="horz" wrap="square" anchor="ctr" anchorCtr="1"/>
        <a:lstStyle/>
        <a:p>
          <a:pPr>
            <a:defRPr sz="2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 of Initial Audits</c:v>
                </c:pt>
              </c:strCache>
            </c:strRef>
          </c:tx>
          <c:spPr>
            <a:solidFill>
              <a:srgbClr val="FFFC00"/>
            </a:solidFill>
            <a:ln>
              <a:noFill/>
            </a:ln>
            <a:effectLst/>
          </c:spPr>
          <c:invertIfNegative val="0"/>
          <c:cat>
            <c:numRef>
              <c:f>Sheet1!$A$2:$A$5</c:f>
              <c:numCache>
                <c:formatCode>General</c:formatCode>
                <c:ptCount val="4"/>
                <c:pt idx="0">
                  <c:v>2017.0</c:v>
                </c:pt>
                <c:pt idx="1">
                  <c:v>2016.0</c:v>
                </c:pt>
                <c:pt idx="2">
                  <c:v>2015.0</c:v>
                </c:pt>
                <c:pt idx="3">
                  <c:v>2014.0</c:v>
                </c:pt>
              </c:numCache>
            </c:numRef>
          </c:cat>
          <c:val>
            <c:numRef>
              <c:f>Sheet1!$B$2:$B$5</c:f>
              <c:numCache>
                <c:formatCode>General</c:formatCode>
                <c:ptCount val="4"/>
                <c:pt idx="0">
                  <c:v>19.0</c:v>
                </c:pt>
                <c:pt idx="1">
                  <c:v>27.0</c:v>
                </c:pt>
                <c:pt idx="2">
                  <c:v>22.0</c:v>
                </c:pt>
                <c:pt idx="3">
                  <c:v>25.0</c:v>
                </c:pt>
              </c:numCache>
            </c:numRef>
          </c:val>
        </c:ser>
        <c:ser>
          <c:idx val="1"/>
          <c:order val="1"/>
          <c:tx>
            <c:strRef>
              <c:f>Sheet1!$C$1</c:f>
              <c:strCache>
                <c:ptCount val="1"/>
                <c:pt idx="0">
                  <c:v># of Follow-Up Audits</c:v>
                </c:pt>
              </c:strCache>
            </c:strRef>
          </c:tx>
          <c:spPr>
            <a:solidFill>
              <a:srgbClr val="FF2600"/>
            </a:solidFill>
            <a:ln>
              <a:noFill/>
            </a:ln>
            <a:effectLst/>
          </c:spPr>
          <c:invertIfNegative val="0"/>
          <c:cat>
            <c:numRef>
              <c:f>Sheet1!$A$2:$A$5</c:f>
              <c:numCache>
                <c:formatCode>General</c:formatCode>
                <c:ptCount val="4"/>
                <c:pt idx="0">
                  <c:v>2017.0</c:v>
                </c:pt>
                <c:pt idx="1">
                  <c:v>2016.0</c:v>
                </c:pt>
                <c:pt idx="2">
                  <c:v>2015.0</c:v>
                </c:pt>
                <c:pt idx="3">
                  <c:v>2014.0</c:v>
                </c:pt>
              </c:numCache>
            </c:numRef>
          </c:cat>
          <c:val>
            <c:numRef>
              <c:f>Sheet1!$C$2:$C$5</c:f>
              <c:numCache>
                <c:formatCode>General</c:formatCode>
                <c:ptCount val="4"/>
                <c:pt idx="0">
                  <c:v>15.0</c:v>
                </c:pt>
                <c:pt idx="1">
                  <c:v>22.0</c:v>
                </c:pt>
                <c:pt idx="2">
                  <c:v>16.0</c:v>
                </c:pt>
                <c:pt idx="3">
                  <c:v>19.0</c:v>
                </c:pt>
              </c:numCache>
            </c:numRef>
          </c:val>
        </c:ser>
        <c:dLbls>
          <c:showLegendKey val="0"/>
          <c:showVal val="0"/>
          <c:showCatName val="0"/>
          <c:showSerName val="0"/>
          <c:showPercent val="0"/>
          <c:showBubbleSize val="0"/>
        </c:dLbls>
        <c:gapWidth val="219"/>
        <c:overlap val="-27"/>
        <c:axId val="-2137596704"/>
        <c:axId val="-2137594928"/>
      </c:barChart>
      <c:catAx>
        <c:axId val="-2137596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2137594928"/>
        <c:crosses val="autoZero"/>
        <c:auto val="1"/>
        <c:lblAlgn val="ctr"/>
        <c:lblOffset val="100"/>
        <c:noMultiLvlLbl val="0"/>
      </c:catAx>
      <c:valAx>
        <c:axId val="-213759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2137596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8823F6-8EA8-48CF-AC50-0F52EF31C198}"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AB98DBFF-B730-47AE-9CD8-EB49CF7F8A7D}">
      <dgm:prSet phldrT="[Text]"/>
      <dgm:spPr/>
      <dgm:t>
        <a:bodyPr/>
        <a:lstStyle/>
        <a:p>
          <a:r>
            <a:rPr lang="en-US" dirty="0"/>
            <a:t>Need</a:t>
          </a:r>
        </a:p>
      </dgm:t>
    </dgm:pt>
    <dgm:pt modelId="{B8286FAC-A7C3-40FC-BF34-72B74EB5EF6B}" type="parTrans" cxnId="{617E829F-EE1F-448C-8E8F-D0491AB3D81A}">
      <dgm:prSet/>
      <dgm:spPr/>
      <dgm:t>
        <a:bodyPr/>
        <a:lstStyle/>
        <a:p>
          <a:endParaRPr lang="en-US"/>
        </a:p>
      </dgm:t>
    </dgm:pt>
    <dgm:pt modelId="{FE477574-82A1-419F-B5B8-446B9E5EE9E7}" type="sibTrans" cxnId="{617E829F-EE1F-448C-8E8F-D0491AB3D81A}">
      <dgm:prSet/>
      <dgm:spPr/>
      <dgm:t>
        <a:bodyPr/>
        <a:lstStyle/>
        <a:p>
          <a:endParaRPr lang="en-US"/>
        </a:p>
      </dgm:t>
    </dgm:pt>
    <dgm:pt modelId="{9A205A76-CAE0-43D7-9450-9E01300DA255}">
      <dgm:prSet phldrT="[Text]"/>
      <dgm:spPr/>
      <dgm:t>
        <a:bodyPr/>
        <a:lstStyle/>
        <a:p>
          <a:r>
            <a:rPr lang="en-US" u="sng" dirty="0"/>
            <a:t>Opportunity</a:t>
          </a:r>
        </a:p>
      </dgm:t>
    </dgm:pt>
    <dgm:pt modelId="{4BAF4AE7-4AF5-4FB8-84CB-A824D24AFB94}" type="parTrans" cxnId="{E2209AE5-C564-4D51-A9E0-0CFD150FDB10}">
      <dgm:prSet/>
      <dgm:spPr/>
      <dgm:t>
        <a:bodyPr/>
        <a:lstStyle/>
        <a:p>
          <a:endParaRPr lang="en-US"/>
        </a:p>
      </dgm:t>
    </dgm:pt>
    <dgm:pt modelId="{FC59D14B-1DD3-48E0-857E-4C2EE49D7B37}" type="sibTrans" cxnId="{E2209AE5-C564-4D51-A9E0-0CFD150FDB10}">
      <dgm:prSet/>
      <dgm:spPr/>
      <dgm:t>
        <a:bodyPr/>
        <a:lstStyle/>
        <a:p>
          <a:endParaRPr lang="en-US"/>
        </a:p>
      </dgm:t>
    </dgm:pt>
    <dgm:pt modelId="{CAE68C8B-40B0-4261-8015-68D3389E518C}">
      <dgm:prSet phldrT="[Text]"/>
      <dgm:spPr/>
      <dgm:t>
        <a:bodyPr/>
        <a:lstStyle/>
        <a:p>
          <a:r>
            <a:rPr lang="en-US" dirty="0"/>
            <a:t>Rationalization</a:t>
          </a:r>
        </a:p>
      </dgm:t>
    </dgm:pt>
    <dgm:pt modelId="{98617F6C-E70E-43AB-8677-CF9D523DE426}" type="parTrans" cxnId="{C663F86D-3A7F-48BB-8F7A-C99BAC70FC67}">
      <dgm:prSet/>
      <dgm:spPr/>
      <dgm:t>
        <a:bodyPr/>
        <a:lstStyle/>
        <a:p>
          <a:endParaRPr lang="en-US"/>
        </a:p>
      </dgm:t>
    </dgm:pt>
    <dgm:pt modelId="{647CEBC4-5A8D-4AC8-8283-41F0847E3A89}" type="sibTrans" cxnId="{C663F86D-3A7F-48BB-8F7A-C99BAC70FC67}">
      <dgm:prSet/>
      <dgm:spPr/>
      <dgm:t>
        <a:bodyPr/>
        <a:lstStyle/>
        <a:p>
          <a:endParaRPr lang="en-US"/>
        </a:p>
      </dgm:t>
    </dgm:pt>
    <dgm:pt modelId="{20E7046E-9BE2-41E4-95A2-DB1DB5124920}" type="pres">
      <dgm:prSet presAssocID="{568823F6-8EA8-48CF-AC50-0F52EF31C198}" presName="Name0" presStyleCnt="0">
        <dgm:presLayoutVars>
          <dgm:dir/>
          <dgm:resizeHandles val="exact"/>
        </dgm:presLayoutVars>
      </dgm:prSet>
      <dgm:spPr/>
      <dgm:t>
        <a:bodyPr/>
        <a:lstStyle/>
        <a:p>
          <a:endParaRPr lang="en-US"/>
        </a:p>
      </dgm:t>
    </dgm:pt>
    <dgm:pt modelId="{45E54761-55D4-43D4-A5BB-7A9D8B2A2A31}" type="pres">
      <dgm:prSet presAssocID="{AB98DBFF-B730-47AE-9CD8-EB49CF7F8A7D}" presName="node" presStyleLbl="node1" presStyleIdx="0" presStyleCnt="3">
        <dgm:presLayoutVars>
          <dgm:bulletEnabled val="1"/>
        </dgm:presLayoutVars>
      </dgm:prSet>
      <dgm:spPr/>
      <dgm:t>
        <a:bodyPr/>
        <a:lstStyle/>
        <a:p>
          <a:endParaRPr lang="en-US"/>
        </a:p>
      </dgm:t>
    </dgm:pt>
    <dgm:pt modelId="{906A2EED-4477-4D1D-BCB5-77496ED493F2}" type="pres">
      <dgm:prSet presAssocID="{FE477574-82A1-419F-B5B8-446B9E5EE9E7}" presName="sibTrans" presStyleLbl="sibTrans2D1" presStyleIdx="0" presStyleCnt="3"/>
      <dgm:spPr/>
      <dgm:t>
        <a:bodyPr/>
        <a:lstStyle/>
        <a:p>
          <a:endParaRPr lang="en-US"/>
        </a:p>
      </dgm:t>
    </dgm:pt>
    <dgm:pt modelId="{6C36A12C-5CB2-471E-B074-B084D47E92A0}" type="pres">
      <dgm:prSet presAssocID="{FE477574-82A1-419F-B5B8-446B9E5EE9E7}" presName="connectorText" presStyleLbl="sibTrans2D1" presStyleIdx="0" presStyleCnt="3"/>
      <dgm:spPr/>
      <dgm:t>
        <a:bodyPr/>
        <a:lstStyle/>
        <a:p>
          <a:endParaRPr lang="en-US"/>
        </a:p>
      </dgm:t>
    </dgm:pt>
    <dgm:pt modelId="{B53370D3-9B05-48AF-AF8B-47163DDBC3AD}" type="pres">
      <dgm:prSet presAssocID="{9A205A76-CAE0-43D7-9450-9E01300DA255}" presName="node" presStyleLbl="node1" presStyleIdx="1" presStyleCnt="3">
        <dgm:presLayoutVars>
          <dgm:bulletEnabled val="1"/>
        </dgm:presLayoutVars>
      </dgm:prSet>
      <dgm:spPr/>
      <dgm:t>
        <a:bodyPr/>
        <a:lstStyle/>
        <a:p>
          <a:endParaRPr lang="en-US"/>
        </a:p>
      </dgm:t>
    </dgm:pt>
    <dgm:pt modelId="{3AF0288E-98C7-4641-A343-54BCCACA1D85}" type="pres">
      <dgm:prSet presAssocID="{FC59D14B-1DD3-48E0-857E-4C2EE49D7B37}" presName="sibTrans" presStyleLbl="sibTrans2D1" presStyleIdx="1" presStyleCnt="3"/>
      <dgm:spPr/>
      <dgm:t>
        <a:bodyPr/>
        <a:lstStyle/>
        <a:p>
          <a:endParaRPr lang="en-US"/>
        </a:p>
      </dgm:t>
    </dgm:pt>
    <dgm:pt modelId="{C982BB64-25A0-4556-AA11-601C7E49FB6C}" type="pres">
      <dgm:prSet presAssocID="{FC59D14B-1DD3-48E0-857E-4C2EE49D7B37}" presName="connectorText" presStyleLbl="sibTrans2D1" presStyleIdx="1" presStyleCnt="3"/>
      <dgm:spPr/>
      <dgm:t>
        <a:bodyPr/>
        <a:lstStyle/>
        <a:p>
          <a:endParaRPr lang="en-US"/>
        </a:p>
      </dgm:t>
    </dgm:pt>
    <dgm:pt modelId="{2E542C63-F93F-4D54-A19E-91BBBD91A7CC}" type="pres">
      <dgm:prSet presAssocID="{CAE68C8B-40B0-4261-8015-68D3389E518C}" presName="node" presStyleLbl="node1" presStyleIdx="2" presStyleCnt="3">
        <dgm:presLayoutVars>
          <dgm:bulletEnabled val="1"/>
        </dgm:presLayoutVars>
      </dgm:prSet>
      <dgm:spPr/>
      <dgm:t>
        <a:bodyPr/>
        <a:lstStyle/>
        <a:p>
          <a:endParaRPr lang="en-US"/>
        </a:p>
      </dgm:t>
    </dgm:pt>
    <dgm:pt modelId="{59947390-2F6B-4C33-A1CF-05B7A4516FCE}" type="pres">
      <dgm:prSet presAssocID="{647CEBC4-5A8D-4AC8-8283-41F0847E3A89}" presName="sibTrans" presStyleLbl="sibTrans2D1" presStyleIdx="2" presStyleCnt="3"/>
      <dgm:spPr/>
      <dgm:t>
        <a:bodyPr/>
        <a:lstStyle/>
        <a:p>
          <a:endParaRPr lang="en-US"/>
        </a:p>
      </dgm:t>
    </dgm:pt>
    <dgm:pt modelId="{DC9A02D3-DA3C-4983-9F3A-6259B184370C}" type="pres">
      <dgm:prSet presAssocID="{647CEBC4-5A8D-4AC8-8283-41F0847E3A89}" presName="connectorText" presStyleLbl="sibTrans2D1" presStyleIdx="2" presStyleCnt="3"/>
      <dgm:spPr/>
      <dgm:t>
        <a:bodyPr/>
        <a:lstStyle/>
        <a:p>
          <a:endParaRPr lang="en-US"/>
        </a:p>
      </dgm:t>
    </dgm:pt>
  </dgm:ptLst>
  <dgm:cxnLst>
    <dgm:cxn modelId="{E2209AE5-C564-4D51-A9E0-0CFD150FDB10}" srcId="{568823F6-8EA8-48CF-AC50-0F52EF31C198}" destId="{9A205A76-CAE0-43D7-9450-9E01300DA255}" srcOrd="1" destOrd="0" parTransId="{4BAF4AE7-4AF5-4FB8-84CB-A824D24AFB94}" sibTransId="{FC59D14B-1DD3-48E0-857E-4C2EE49D7B37}"/>
    <dgm:cxn modelId="{9CE923B0-E903-4508-803B-5CC256D060C9}" type="presOf" srcId="{FE477574-82A1-419F-B5B8-446B9E5EE9E7}" destId="{6C36A12C-5CB2-471E-B074-B084D47E92A0}" srcOrd="1" destOrd="0" presId="urn:microsoft.com/office/officeart/2005/8/layout/cycle7"/>
    <dgm:cxn modelId="{7D45221D-B83B-434E-8028-F7198041D7BC}" type="presOf" srcId="{FC59D14B-1DD3-48E0-857E-4C2EE49D7B37}" destId="{C982BB64-25A0-4556-AA11-601C7E49FB6C}" srcOrd="1" destOrd="0" presId="urn:microsoft.com/office/officeart/2005/8/layout/cycle7"/>
    <dgm:cxn modelId="{617E829F-EE1F-448C-8E8F-D0491AB3D81A}" srcId="{568823F6-8EA8-48CF-AC50-0F52EF31C198}" destId="{AB98DBFF-B730-47AE-9CD8-EB49CF7F8A7D}" srcOrd="0" destOrd="0" parTransId="{B8286FAC-A7C3-40FC-BF34-72B74EB5EF6B}" sibTransId="{FE477574-82A1-419F-B5B8-446B9E5EE9E7}"/>
    <dgm:cxn modelId="{C663F86D-3A7F-48BB-8F7A-C99BAC70FC67}" srcId="{568823F6-8EA8-48CF-AC50-0F52EF31C198}" destId="{CAE68C8B-40B0-4261-8015-68D3389E518C}" srcOrd="2" destOrd="0" parTransId="{98617F6C-E70E-43AB-8677-CF9D523DE426}" sibTransId="{647CEBC4-5A8D-4AC8-8283-41F0847E3A89}"/>
    <dgm:cxn modelId="{4C8D24DF-CC94-4000-9F2B-0D74EE131CA1}" type="presOf" srcId="{AB98DBFF-B730-47AE-9CD8-EB49CF7F8A7D}" destId="{45E54761-55D4-43D4-A5BB-7A9D8B2A2A31}" srcOrd="0" destOrd="0" presId="urn:microsoft.com/office/officeart/2005/8/layout/cycle7"/>
    <dgm:cxn modelId="{F72D5AEB-AC45-4D77-954E-ED4042B34F70}" type="presOf" srcId="{568823F6-8EA8-48CF-AC50-0F52EF31C198}" destId="{20E7046E-9BE2-41E4-95A2-DB1DB5124920}" srcOrd="0" destOrd="0" presId="urn:microsoft.com/office/officeart/2005/8/layout/cycle7"/>
    <dgm:cxn modelId="{18470D2F-CDC2-4ED1-8AA6-7A04F1C659EB}" type="presOf" srcId="{647CEBC4-5A8D-4AC8-8283-41F0847E3A89}" destId="{DC9A02D3-DA3C-4983-9F3A-6259B184370C}" srcOrd="1" destOrd="0" presId="urn:microsoft.com/office/officeart/2005/8/layout/cycle7"/>
    <dgm:cxn modelId="{8983F998-1E01-455A-91ED-C3B5FB2BA851}" type="presOf" srcId="{CAE68C8B-40B0-4261-8015-68D3389E518C}" destId="{2E542C63-F93F-4D54-A19E-91BBBD91A7CC}" srcOrd="0" destOrd="0" presId="urn:microsoft.com/office/officeart/2005/8/layout/cycle7"/>
    <dgm:cxn modelId="{E54110B0-11EA-4613-A88F-6EF1B8635C15}" type="presOf" srcId="{647CEBC4-5A8D-4AC8-8283-41F0847E3A89}" destId="{59947390-2F6B-4C33-A1CF-05B7A4516FCE}" srcOrd="0" destOrd="0" presId="urn:microsoft.com/office/officeart/2005/8/layout/cycle7"/>
    <dgm:cxn modelId="{50549B03-1068-42B6-8C5C-DA2D567C8F8D}" type="presOf" srcId="{FE477574-82A1-419F-B5B8-446B9E5EE9E7}" destId="{906A2EED-4477-4D1D-BCB5-77496ED493F2}" srcOrd="0" destOrd="0" presId="urn:microsoft.com/office/officeart/2005/8/layout/cycle7"/>
    <dgm:cxn modelId="{9B3DAFB5-0FA9-4850-804E-8223318157EA}" type="presOf" srcId="{9A205A76-CAE0-43D7-9450-9E01300DA255}" destId="{B53370D3-9B05-48AF-AF8B-47163DDBC3AD}" srcOrd="0" destOrd="0" presId="urn:microsoft.com/office/officeart/2005/8/layout/cycle7"/>
    <dgm:cxn modelId="{3E004FDF-4C3D-4156-8595-1AB1DB952C9C}" type="presOf" srcId="{FC59D14B-1DD3-48E0-857E-4C2EE49D7B37}" destId="{3AF0288E-98C7-4641-A343-54BCCACA1D85}" srcOrd="0" destOrd="0" presId="urn:microsoft.com/office/officeart/2005/8/layout/cycle7"/>
    <dgm:cxn modelId="{05FCA62E-8297-448B-AC08-AC9530990232}" type="presParOf" srcId="{20E7046E-9BE2-41E4-95A2-DB1DB5124920}" destId="{45E54761-55D4-43D4-A5BB-7A9D8B2A2A31}" srcOrd="0" destOrd="0" presId="urn:microsoft.com/office/officeart/2005/8/layout/cycle7"/>
    <dgm:cxn modelId="{F4A20484-F36A-4D30-AF8E-5CDF91ECC767}" type="presParOf" srcId="{20E7046E-9BE2-41E4-95A2-DB1DB5124920}" destId="{906A2EED-4477-4D1D-BCB5-77496ED493F2}" srcOrd="1" destOrd="0" presId="urn:microsoft.com/office/officeart/2005/8/layout/cycle7"/>
    <dgm:cxn modelId="{650AB47C-A584-4FE2-BEEE-9B45FF51FF29}" type="presParOf" srcId="{906A2EED-4477-4D1D-BCB5-77496ED493F2}" destId="{6C36A12C-5CB2-471E-B074-B084D47E92A0}" srcOrd="0" destOrd="0" presId="urn:microsoft.com/office/officeart/2005/8/layout/cycle7"/>
    <dgm:cxn modelId="{DCD3DDDC-6C03-4941-87E2-D0879C8D71B2}" type="presParOf" srcId="{20E7046E-9BE2-41E4-95A2-DB1DB5124920}" destId="{B53370D3-9B05-48AF-AF8B-47163DDBC3AD}" srcOrd="2" destOrd="0" presId="urn:microsoft.com/office/officeart/2005/8/layout/cycle7"/>
    <dgm:cxn modelId="{26D93D88-C946-497C-83A7-4BE6B20E9BAC}" type="presParOf" srcId="{20E7046E-9BE2-41E4-95A2-DB1DB5124920}" destId="{3AF0288E-98C7-4641-A343-54BCCACA1D85}" srcOrd="3" destOrd="0" presId="urn:microsoft.com/office/officeart/2005/8/layout/cycle7"/>
    <dgm:cxn modelId="{B8F5FB1D-A1A6-486A-8E16-3937785F630E}" type="presParOf" srcId="{3AF0288E-98C7-4641-A343-54BCCACA1D85}" destId="{C982BB64-25A0-4556-AA11-601C7E49FB6C}" srcOrd="0" destOrd="0" presId="urn:microsoft.com/office/officeart/2005/8/layout/cycle7"/>
    <dgm:cxn modelId="{BED87348-79C6-45C7-9512-09780BB24BDC}" type="presParOf" srcId="{20E7046E-9BE2-41E4-95A2-DB1DB5124920}" destId="{2E542C63-F93F-4D54-A19E-91BBBD91A7CC}" srcOrd="4" destOrd="0" presId="urn:microsoft.com/office/officeart/2005/8/layout/cycle7"/>
    <dgm:cxn modelId="{34561642-FE9D-419B-AE1E-A7866EDC0AA1}" type="presParOf" srcId="{20E7046E-9BE2-41E4-95A2-DB1DB5124920}" destId="{59947390-2F6B-4C33-A1CF-05B7A4516FCE}" srcOrd="5" destOrd="0" presId="urn:microsoft.com/office/officeart/2005/8/layout/cycle7"/>
    <dgm:cxn modelId="{CC5F762B-337F-4F66-8534-183012C6538A}" type="presParOf" srcId="{59947390-2F6B-4C33-A1CF-05B7A4516FCE}" destId="{DC9A02D3-DA3C-4983-9F3A-6259B184370C}"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E54761-55D4-43D4-A5BB-7A9D8B2A2A31}">
      <dsp:nvSpPr>
        <dsp:cNvPr id="0" name=""/>
        <dsp:cNvSpPr/>
      </dsp:nvSpPr>
      <dsp:spPr>
        <a:xfrm>
          <a:off x="1922784" y="757082"/>
          <a:ext cx="2326630" cy="116331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Need</a:t>
          </a:r>
        </a:p>
      </dsp:txBody>
      <dsp:txXfrm>
        <a:off x="1956856" y="791154"/>
        <a:ext cx="2258486" cy="1095171"/>
      </dsp:txXfrm>
    </dsp:sp>
    <dsp:sp modelId="{906A2EED-4477-4D1D-BCB5-77496ED493F2}">
      <dsp:nvSpPr>
        <dsp:cNvPr id="0" name=""/>
        <dsp:cNvSpPr/>
      </dsp:nvSpPr>
      <dsp:spPr>
        <a:xfrm rot="3600000">
          <a:off x="3440269" y="2799321"/>
          <a:ext cx="1213270" cy="407160"/>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562417" y="2880753"/>
        <a:ext cx="968974" cy="244296"/>
      </dsp:txXfrm>
    </dsp:sp>
    <dsp:sp modelId="{B53370D3-9B05-48AF-AF8B-47163DDBC3AD}">
      <dsp:nvSpPr>
        <dsp:cNvPr id="0" name=""/>
        <dsp:cNvSpPr/>
      </dsp:nvSpPr>
      <dsp:spPr>
        <a:xfrm>
          <a:off x="3844394" y="4085406"/>
          <a:ext cx="2326630" cy="116331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u="sng" kern="1200" dirty="0"/>
            <a:t>Opportunity</a:t>
          </a:r>
        </a:p>
      </dsp:txBody>
      <dsp:txXfrm>
        <a:off x="3878466" y="4119478"/>
        <a:ext cx="2258486" cy="1095171"/>
      </dsp:txXfrm>
    </dsp:sp>
    <dsp:sp modelId="{3AF0288E-98C7-4641-A343-54BCCACA1D85}">
      <dsp:nvSpPr>
        <dsp:cNvPr id="0" name=""/>
        <dsp:cNvSpPr/>
      </dsp:nvSpPr>
      <dsp:spPr>
        <a:xfrm rot="10800000">
          <a:off x="2479464" y="4463484"/>
          <a:ext cx="1213270" cy="407160"/>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601612" y="4544916"/>
        <a:ext cx="968974" cy="244296"/>
      </dsp:txXfrm>
    </dsp:sp>
    <dsp:sp modelId="{2E542C63-F93F-4D54-A19E-91BBBD91A7CC}">
      <dsp:nvSpPr>
        <dsp:cNvPr id="0" name=""/>
        <dsp:cNvSpPr/>
      </dsp:nvSpPr>
      <dsp:spPr>
        <a:xfrm>
          <a:off x="1175" y="4085406"/>
          <a:ext cx="2326630" cy="116331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Rationalization</a:t>
          </a:r>
        </a:p>
      </dsp:txBody>
      <dsp:txXfrm>
        <a:off x="35247" y="4119478"/>
        <a:ext cx="2258486" cy="1095171"/>
      </dsp:txXfrm>
    </dsp:sp>
    <dsp:sp modelId="{59947390-2F6B-4C33-A1CF-05B7A4516FCE}">
      <dsp:nvSpPr>
        <dsp:cNvPr id="0" name=""/>
        <dsp:cNvSpPr/>
      </dsp:nvSpPr>
      <dsp:spPr>
        <a:xfrm rot="18000000">
          <a:off x="1518660" y="2799321"/>
          <a:ext cx="1213270" cy="407160"/>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640808" y="2880753"/>
        <a:ext cx="968974" cy="244296"/>
      </dsp:txXfrm>
    </dsp:sp>
  </dsp:spTree>
</dsp:drawing>
</file>

<file path=ppt/diagrams/layout1.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F15C0B-2712-4899-A610-6A22CFA8CC92}" type="datetimeFigureOut">
              <a:rPr lang="en-US" smtClean="0"/>
              <a:t>6/20/18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656F9E-7A5B-4BEA-8047-39AAE21FA2FD}" type="slidenum">
              <a:rPr lang="en-US" smtClean="0"/>
              <a:t>‹#›</a:t>
            </a:fld>
            <a:endParaRPr lang="en-US"/>
          </a:p>
        </p:txBody>
      </p:sp>
    </p:spTree>
    <p:extLst>
      <p:ext uri="{BB962C8B-B14F-4D97-AF65-F5344CB8AC3E}">
        <p14:creationId xmlns:p14="http://schemas.microsoft.com/office/powerpoint/2010/main" val="121466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4FEC3B-52D2-7446-8F6E-25943114EFC8}" type="datetimeFigureOut">
              <a:rPr lang="en-US" smtClean="0"/>
              <a:t>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51E852-5794-5C4E-9113-6AB5E49EB965}" type="slidenum">
              <a:rPr lang="en-US" smtClean="0"/>
              <a:t>‹#›</a:t>
            </a:fld>
            <a:endParaRPr lang="en-US"/>
          </a:p>
        </p:txBody>
      </p:sp>
    </p:spTree>
    <p:extLst>
      <p:ext uri="{BB962C8B-B14F-4D97-AF65-F5344CB8AC3E}">
        <p14:creationId xmlns:p14="http://schemas.microsoft.com/office/powerpoint/2010/main" val="124921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1E852-5794-5C4E-9113-6AB5E49EB965}" type="slidenum">
              <a:rPr lang="en-US" smtClean="0"/>
              <a:t>2</a:t>
            </a:fld>
            <a:endParaRPr lang="en-US"/>
          </a:p>
        </p:txBody>
      </p:sp>
    </p:spTree>
    <p:extLst>
      <p:ext uri="{BB962C8B-B14F-4D97-AF65-F5344CB8AC3E}">
        <p14:creationId xmlns:p14="http://schemas.microsoft.com/office/powerpoint/2010/main" val="1126215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51E852-5794-5C4E-9113-6AB5E49EB965}" type="slidenum">
              <a:rPr lang="en-US" smtClean="0"/>
              <a:t>6</a:t>
            </a:fld>
            <a:endParaRPr lang="en-US"/>
          </a:p>
        </p:txBody>
      </p:sp>
    </p:spTree>
    <p:extLst>
      <p:ext uri="{BB962C8B-B14F-4D97-AF65-F5344CB8AC3E}">
        <p14:creationId xmlns:p14="http://schemas.microsoft.com/office/powerpoint/2010/main" val="17476827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4" Type="http://schemas.openxmlformats.org/officeDocument/2006/relationships/image" Target="../media/image2.png"/><Relationship Id="rId1" Type="http://schemas.microsoft.com/office/2007/relationships/media" Target="../media/media2.wmv"/><Relationship Id="rId2" Type="http://schemas.openxmlformats.org/officeDocument/2006/relationships/video" Target="../media/media2.wmv"/></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75000"/>
              </a:schemeClr>
            </a:gs>
            <a:gs pos="6000">
              <a:srgbClr val="B9B9B9"/>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sp>
        <p:nvSpPr>
          <p:cNvPr id="13" name="Rectangle 12"/>
          <p:cNvSpPr/>
          <p:nvPr userDrawn="1"/>
        </p:nvSpPr>
        <p:spPr>
          <a:xfrm>
            <a:off x="0" y="0"/>
            <a:ext cx="12192000" cy="1714500"/>
          </a:xfrm>
          <a:prstGeom prst="rect">
            <a:avLst/>
          </a:prstGeom>
          <a:gradFill>
            <a:gsLst>
              <a:gs pos="0">
                <a:schemeClr val="accent6">
                  <a:lumMod val="50000"/>
                </a:schemeClr>
              </a:gs>
              <a:gs pos="41000">
                <a:schemeClr val="accent1">
                  <a:lumMod val="75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p:cNvGrpSpPr/>
          <p:nvPr userDrawn="1"/>
        </p:nvGrpSpPr>
        <p:grpSpPr>
          <a:xfrm rot="16200000">
            <a:off x="8831718" y="-3091319"/>
            <a:ext cx="1742162" cy="7620001"/>
            <a:chOff x="2678112" y="1001713"/>
            <a:chExt cx="4506913" cy="7004050"/>
          </a:xfrm>
        </p:grpSpPr>
        <p:sp>
          <p:nvSpPr>
            <p:cNvPr id="16"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pic>
        <p:nvPicPr>
          <p:cNvPr id="7" name="fire_spread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14500"/>
            <a:ext cx="12192000" cy="5143500"/>
          </a:xfrm>
          <a:prstGeom prst="rect">
            <a:avLst/>
          </a:prstGeom>
        </p:spPr>
      </p:pic>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203200" y="-76200"/>
            <a:ext cx="10363200" cy="933451"/>
          </a:xfrm>
        </p:spPr>
        <p:txBody>
          <a:bodyPr anchor="b">
            <a:normAutofit/>
          </a:bodyPr>
          <a:lstStyle>
            <a:lvl1pPr algn="l">
              <a:defRPr sz="3200">
                <a:solidFill>
                  <a:schemeClr val="bg1">
                    <a:lumMod val="9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830943"/>
            <a:ext cx="85344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9" name="Group 8"/>
          <p:cNvGrpSpPr/>
          <p:nvPr userDrawn="1"/>
        </p:nvGrpSpPr>
        <p:grpSpPr>
          <a:xfrm>
            <a:off x="-101600" y="1504328"/>
            <a:ext cx="12401571" cy="195076"/>
            <a:chOff x="-80978" y="1385859"/>
            <a:chExt cx="9301178" cy="195076"/>
          </a:xfrm>
        </p:grpSpPr>
        <p:sp>
          <p:nvSpPr>
            <p:cNvPr id="12" name="Rectangle 11"/>
            <p:cNvSpPr/>
            <p:nvPr userDrawn="1"/>
          </p:nvSpPr>
          <p:spPr>
            <a:xfrm rot="5400000">
              <a:off x="4509332" y="-3129933"/>
              <a:ext cx="143165" cy="9278571"/>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p:cNvSpPr/>
            <p:nvPr userDrawn="1"/>
          </p:nvSpPr>
          <p:spPr>
            <a:xfrm rot="16200000">
              <a:off x="4515590" y="-3210709"/>
              <a:ext cx="85433" cy="9278569"/>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sp>
        <p:nvSpPr>
          <p:cNvPr id="8" name="Rectangle 7"/>
          <p:cNvSpPr/>
          <p:nvPr userDrawn="1"/>
        </p:nvSpPr>
        <p:spPr>
          <a:xfrm>
            <a:off x="101600" y="1542476"/>
            <a:ext cx="12192000" cy="53917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1479640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0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614633056"/>
      </p:ext>
    </p:extLst>
  </p:cSld>
  <p:clrMapOvr>
    <a:masterClrMapping/>
  </p:clrMapOvr>
  <p:transition spd="slow">
    <p:push dir="u"/>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106" y="76202"/>
            <a:ext cx="4074695" cy="762001"/>
          </a:xfrm>
        </p:spPr>
        <p:txBody>
          <a:bodyPr anchor="b"/>
          <a:lstStyle>
            <a:lvl1pPr algn="l">
              <a:defRPr sz="2000" b="1">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0" y="482600"/>
            <a:ext cx="4876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834105" y="838204"/>
            <a:ext cx="2946400" cy="4876799"/>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2243938"/>
      </p:ext>
    </p:extLst>
  </p:cSld>
  <p:clrMapOvr>
    <a:masterClrMapping/>
  </p:clrMapOvr>
  <p:transition spd="slow">
    <p:push dir="u"/>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600" y="4953001"/>
            <a:ext cx="7315200" cy="566739"/>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165600" y="279400"/>
            <a:ext cx="73152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49600" y="55197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76602335"/>
      </p:ext>
    </p:extLst>
  </p:cSld>
  <p:clrMapOvr>
    <a:masterClrMapping/>
  </p:clrMapOvr>
  <p:transition spd="slow">
    <p:push dir="u"/>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151435103"/>
      </p:ext>
    </p:extLst>
  </p:cSld>
  <p:clrMapOvr>
    <a:masterClrMapping/>
  </p:clrMapOvr>
  <p:transition spd="slow">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40"/>
            <a:ext cx="95504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76411396"/>
      </p:ext>
    </p:extLst>
  </p:cSld>
  <p:clrMapOvr>
    <a:masterClrMapping/>
  </p:clrMapOvr>
  <p:transition spd="slow">
    <p:push dir="u"/>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60800" y="11938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860800" y="20320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860800" y="28702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860800" y="37084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934529"/>
      </p:ext>
    </p:extLst>
  </p:cSld>
  <p:clrMapOvr>
    <a:masterClrMapping/>
  </p:clrMapOvr>
  <p:transition spd="slow">
    <p:push dir="u"/>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0">
              <a:schemeClr val="bg1">
                <a:lumMod val="75000"/>
              </a:schemeClr>
            </a:gs>
            <a:gs pos="6000">
              <a:srgbClr val="B9B9B9"/>
            </a:gs>
            <a:gs pos="100000">
              <a:schemeClr val="tx1">
                <a:lumMod val="65000"/>
                <a:lumOff val="35000"/>
              </a:schemeClr>
            </a:gs>
          </a:gsLst>
          <a:lin ang="5400000" scaled="0"/>
        </a:gra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14500"/>
            <a:ext cx="12192000" cy="5143500"/>
          </a:xfrm>
          <a:prstGeom prst="rect">
            <a:avLst/>
          </a:prstGeom>
        </p:spPr>
      </p:pic>
      <p:sp>
        <p:nvSpPr>
          <p:cNvPr id="13" name="Rectangle 12"/>
          <p:cNvSpPr/>
          <p:nvPr userDrawn="1"/>
        </p:nvSpPr>
        <p:spPr>
          <a:xfrm>
            <a:off x="0" y="0"/>
            <a:ext cx="12192000" cy="1714500"/>
          </a:xfrm>
          <a:prstGeom prst="rect">
            <a:avLst/>
          </a:prstGeom>
          <a:gradFill>
            <a:gsLst>
              <a:gs pos="0">
                <a:schemeClr val="accent6">
                  <a:lumMod val="50000"/>
                </a:schemeClr>
              </a:gs>
              <a:gs pos="41000">
                <a:schemeClr val="accent1">
                  <a:lumMod val="75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4" name="Group 13"/>
          <p:cNvGrpSpPr/>
          <p:nvPr userDrawn="1"/>
        </p:nvGrpSpPr>
        <p:grpSpPr>
          <a:xfrm rot="16200000">
            <a:off x="8831718" y="-3091319"/>
            <a:ext cx="1742162" cy="7620001"/>
            <a:chOff x="2678112" y="1001713"/>
            <a:chExt cx="4506913" cy="7004050"/>
          </a:xfrm>
        </p:grpSpPr>
        <p:sp>
          <p:nvSpPr>
            <p:cNvPr id="16"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17"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lvl1pPr>
              <a:defRPr>
                <a:solidFill>
                  <a:schemeClr val="tx1">
                    <a:lumMod val="10000"/>
                  </a:schemeClr>
                </a:solidFill>
              </a:defRPr>
            </a:lvl1pPr>
          </a:lstStyle>
          <a:p>
            <a:endParaRPr lang="en-US" dirty="0"/>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ctrTitle"/>
          </p:nvPr>
        </p:nvSpPr>
        <p:spPr>
          <a:xfrm>
            <a:off x="203200" y="-76200"/>
            <a:ext cx="10363200" cy="933451"/>
          </a:xfrm>
        </p:spPr>
        <p:txBody>
          <a:bodyPr anchor="b">
            <a:normAutofit/>
          </a:bodyPr>
          <a:lstStyle>
            <a:lvl1pPr algn="l">
              <a:defRPr sz="3200">
                <a:solidFill>
                  <a:schemeClr val="bg1">
                    <a:lumMod val="9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09600" y="830943"/>
            <a:ext cx="8534400" cy="685800"/>
          </a:xfrm>
        </p:spPr>
        <p:txBody>
          <a:bodyPr>
            <a:normAutofit/>
          </a:bodyPr>
          <a:lstStyle>
            <a:lvl1pPr marL="0" indent="0" algn="l">
              <a:buNone/>
              <a:defRPr sz="2400">
                <a:solidFill>
                  <a:schemeClr val="bg1">
                    <a:lumMod val="9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grpSp>
        <p:nvGrpSpPr>
          <p:cNvPr id="9" name="Group 8"/>
          <p:cNvGrpSpPr/>
          <p:nvPr userDrawn="1"/>
        </p:nvGrpSpPr>
        <p:grpSpPr>
          <a:xfrm>
            <a:off x="-101600" y="1504328"/>
            <a:ext cx="12401571" cy="195076"/>
            <a:chOff x="-80978" y="1385859"/>
            <a:chExt cx="9301178" cy="195076"/>
          </a:xfrm>
        </p:grpSpPr>
        <p:sp>
          <p:nvSpPr>
            <p:cNvPr id="12" name="Rectangle 11"/>
            <p:cNvSpPr/>
            <p:nvPr userDrawn="1"/>
          </p:nvSpPr>
          <p:spPr>
            <a:xfrm rot="5400000">
              <a:off x="4509332" y="-3129933"/>
              <a:ext cx="143165" cy="9278571"/>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1" name="Rectangle 10"/>
            <p:cNvSpPr/>
            <p:nvPr userDrawn="1"/>
          </p:nvSpPr>
          <p:spPr>
            <a:xfrm rot="16200000">
              <a:off x="4515590" y="-3210709"/>
              <a:ext cx="85433" cy="9278569"/>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897955930"/>
      </p:ext>
    </p:extLst>
  </p:cSld>
  <p:clrMapOvr>
    <a:masterClrMapping/>
  </p:clrMapOvr>
  <p:transition spd="slow">
    <p:push dir="u"/>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149600" y="914400"/>
            <a:ext cx="8636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21332156"/>
      </p:ext>
    </p:extLst>
  </p:cSld>
  <p:clrMapOvr>
    <a:masterClrMapping/>
  </p:clrMapOvr>
  <p:transition spd="slow">
    <p:push dir="u"/>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3454400" y="990600"/>
            <a:ext cx="102616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06501177"/>
      </p:ext>
    </p:extLst>
  </p:cSld>
  <p:clrMapOvr>
    <a:masterClrMapping/>
  </p:clrMapOvr>
  <p:transition spd="slow">
    <p:push dir="u"/>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6/20/18</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933135453"/>
      </p:ext>
    </p:extLst>
  </p:cSld>
  <p:clrMapOvr>
    <a:masterClrMapping/>
  </p:clrMapOvr>
  <p:transition spd="slow">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3149600" y="914400"/>
            <a:ext cx="8636000" cy="6096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51928987"/>
      </p:ext>
    </p:extLst>
  </p:cSld>
  <p:clrMapOvr>
    <a:masterClrMapping/>
  </p:clrMapOvr>
  <p:transition spd="slow">
    <p:push dir="u"/>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6/20/18</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06876637"/>
      </p:ext>
    </p:extLst>
  </p:cSld>
  <p:clrMapOvr>
    <a:masterClrMapping/>
  </p:clrMapOvr>
  <p:transition spd="slow">
    <p:push dir="u"/>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0" y="1532846"/>
            <a:ext cx="94488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657600" y="32658"/>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326718664"/>
      </p:ext>
    </p:extLst>
  </p:cSld>
  <p:clrMapOvr>
    <a:masterClrMapping/>
  </p:clrMapOvr>
  <p:transition spd="slow">
    <p:push dir="u"/>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3152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838811473"/>
      </p:ext>
    </p:extLst>
  </p:cSld>
  <p:clrMapOvr>
    <a:masterClrMapping/>
  </p:clrMapOvr>
  <p:transition spd="slow">
    <p:push dir="u"/>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1"/>
            <a:ext cx="497644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59200" y="1066803"/>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144000" y="304801"/>
            <a:ext cx="4978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9144000" y="1066803"/>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752360193"/>
      </p:ext>
    </p:extLst>
  </p:cSld>
  <p:clrMapOvr>
    <a:masterClrMapping/>
  </p:clrMapOvr>
  <p:transition spd="slow">
    <p:push dir="u"/>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497632295"/>
      </p:ext>
    </p:extLst>
  </p:cSld>
  <p:clrMapOvr>
    <a:masterClrMapping/>
  </p:clrMapOvr>
  <p:transition spd="slow">
    <p:push dir="u"/>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B7948D-65B7-4FEC-80B5-36D7629B101D}" type="datetimeFigureOut">
              <a:rPr lang="en-US" smtClean="0"/>
              <a:t>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945242975"/>
      </p:ext>
    </p:extLst>
  </p:cSld>
  <p:clrMapOvr>
    <a:masterClrMapping/>
  </p:clrMapOvr>
  <p:transition spd="slow">
    <p:push dir="u"/>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34106" y="76202"/>
            <a:ext cx="4074695" cy="762001"/>
          </a:xfrm>
        </p:spPr>
        <p:txBody>
          <a:bodyPr anchor="b"/>
          <a:lstStyle>
            <a:lvl1pPr algn="l">
              <a:defRPr sz="2000" b="1">
                <a:solidFill>
                  <a:schemeClr val="accent6">
                    <a:lumMod val="75000"/>
                  </a:schemeClr>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0" y="482600"/>
            <a:ext cx="4876800" cy="4876800"/>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2834105" y="838204"/>
            <a:ext cx="2946400" cy="4876799"/>
          </a:xfrm>
        </p:spPr>
        <p:txBody>
          <a:bodyPr/>
          <a:lstStyle>
            <a:lvl1pPr marL="0" indent="0">
              <a:buNone/>
              <a:defRPr sz="14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014828162"/>
      </p:ext>
    </p:extLst>
  </p:cSld>
  <p:clrMapOvr>
    <a:masterClrMapping/>
  </p:clrMapOvr>
  <p:transition spd="slow">
    <p:push dir="u"/>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600" y="4953001"/>
            <a:ext cx="7315200" cy="566739"/>
          </a:xfrm>
        </p:spPr>
        <p:txBody>
          <a:bodyPr anchor="b"/>
          <a:lstStyle>
            <a:lvl1pPr algn="l">
              <a:defRPr sz="2000" b="1">
                <a:solidFill>
                  <a:schemeClr val="tx1">
                    <a:lumMod val="65000"/>
                    <a:lumOff val="35000"/>
                  </a:schemeClr>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165600" y="279400"/>
            <a:ext cx="7315200" cy="3962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3149600" y="55197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EB7948D-65B7-4FEC-80B5-36D7629B101D}" type="datetimeFigureOut">
              <a:rPr lang="en-US" smtClean="0"/>
              <a:t>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457303327"/>
      </p:ext>
    </p:extLst>
  </p:cSld>
  <p:clrMapOvr>
    <a:masterClrMapping/>
  </p:clrMapOvr>
  <p:transition spd="slow">
    <p:push dir="u"/>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29236688"/>
      </p:ext>
    </p:extLst>
  </p:cSld>
  <p:clrMapOvr>
    <a:masterClrMapping/>
  </p:clrMapOvr>
  <p:transition spd="slow">
    <p:push dir="u"/>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61600" y="304801"/>
            <a:ext cx="13208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09600" y="274640"/>
            <a:ext cx="9550400" cy="5851525"/>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623862369"/>
      </p:ext>
    </p:extLst>
  </p:cSld>
  <p:clrMapOvr>
    <a:masterClrMapping/>
  </p:clrMapOvr>
  <p:transition spd="slow">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ulleted 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06172" y="76202"/>
            <a:ext cx="8737603" cy="525463"/>
          </a:xfrm>
        </p:spPr>
        <p:txBody>
          <a:bodyPr/>
          <a:lstStyle/>
          <a:p>
            <a:r>
              <a:rPr lang="en-US" smtClean="0"/>
              <a:t>Click to edit Master title style</a:t>
            </a:r>
            <a:endParaRPr lang="en-US"/>
          </a:p>
        </p:txBody>
      </p:sp>
      <p:sp>
        <p:nvSpPr>
          <p:cNvPr id="3" name="Content Placeholder 2"/>
          <p:cNvSpPr>
            <a:spLocks noGrp="1"/>
          </p:cNvSpPr>
          <p:nvPr>
            <p:ph idx="1"/>
          </p:nvPr>
        </p:nvSpPr>
        <p:spPr>
          <a:xfrm>
            <a:off x="2590800" y="990600"/>
            <a:ext cx="10261600" cy="6019800"/>
          </a:xfrm>
        </p:spPr>
        <p:txBody>
          <a:bodyPr>
            <a:normAutofit/>
          </a:bodyPr>
          <a:lstStyle>
            <a:lvl1pPr marL="171450" indent="-171450">
              <a:buFont typeface="Arial" pitchFamily="34" charset="0"/>
              <a:buChar char="•"/>
              <a:defRPr sz="2400"/>
            </a:lvl1pPr>
            <a:lvl2pPr marL="628650" indent="-171450">
              <a:buFont typeface="Arial" pitchFamily="34" charset="0"/>
              <a:buChar char="•"/>
              <a:defRPr sz="2000"/>
            </a:lvl2pPr>
            <a:lvl3pPr marL="1085850" indent="-171450">
              <a:buFont typeface="Arial" pitchFamily="34" charset="0"/>
              <a:buChar char="•"/>
              <a:defRPr sz="1800"/>
            </a:lvl3pPr>
            <a:lvl4pPr marL="1543050" indent="-171450">
              <a:buFont typeface="Arial" pitchFamily="34" charset="0"/>
              <a:buChar char="•"/>
              <a:defRPr sz="1600"/>
            </a:lvl4pPr>
            <a:lvl5pPr marL="2000250" indent="-171450">
              <a:buFont typeface="Arial" pitchFamily="34" charset="0"/>
              <a:buChar cha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2552632372"/>
      </p:ext>
    </p:extLst>
  </p:cSld>
  <p:clrMapOvr>
    <a:masterClrMapping/>
  </p:clrMapOvr>
  <p:transition spd="slow">
    <p:push dir="u"/>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Summar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9" name="Text Placeholder 8"/>
          <p:cNvSpPr>
            <a:spLocks noGrp="1"/>
          </p:cNvSpPr>
          <p:nvPr>
            <p:ph type="body" sz="quarter" idx="15"/>
          </p:nvPr>
        </p:nvSpPr>
        <p:spPr>
          <a:xfrm>
            <a:off x="3860800" y="11938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7" name="Text Placeholder 8"/>
          <p:cNvSpPr>
            <a:spLocks noGrp="1"/>
          </p:cNvSpPr>
          <p:nvPr>
            <p:ph type="body" sz="quarter" idx="16"/>
          </p:nvPr>
        </p:nvSpPr>
        <p:spPr>
          <a:xfrm>
            <a:off x="3860800" y="20320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8" name="Text Placeholder 8"/>
          <p:cNvSpPr>
            <a:spLocks noGrp="1"/>
          </p:cNvSpPr>
          <p:nvPr>
            <p:ph type="body" sz="quarter" idx="17"/>
          </p:nvPr>
        </p:nvSpPr>
        <p:spPr>
          <a:xfrm>
            <a:off x="3860800" y="28702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12" name="Text Placeholder 8"/>
          <p:cNvSpPr>
            <a:spLocks noGrp="1"/>
          </p:cNvSpPr>
          <p:nvPr>
            <p:ph type="body" sz="quarter" idx="18"/>
          </p:nvPr>
        </p:nvSpPr>
        <p:spPr>
          <a:xfrm>
            <a:off x="3860800" y="3708400"/>
            <a:ext cx="6197600" cy="838200"/>
          </a:xfrm>
        </p:spPr>
        <p:txBody>
          <a:bodyPr anchor="ctr">
            <a:normAutofit/>
          </a:bodyPr>
          <a:lstStyle>
            <a:lvl1pPr marL="57150" indent="0">
              <a:buFontTx/>
              <a:buNone/>
              <a:defRPr sz="1800" baseline="0"/>
            </a:lvl1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11851331"/>
      </p:ext>
    </p:extLst>
  </p:cSld>
  <p:clrMapOvr>
    <a:masterClrMapping/>
  </p:clrMapOvr>
  <p:transition spd="slow">
    <p:push dir="u"/>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81582BD6-FC20-4557-852B-8433F8572D30}" type="slidenum">
              <a:rPr lang="en-US" smtClean="0"/>
              <a:pPr/>
              <a:t>‹#›</a:t>
            </a:fld>
            <a:endParaRPr lang="en-US" dirty="0"/>
          </a:p>
        </p:txBody>
      </p:sp>
      <p:sp>
        <p:nvSpPr>
          <p:cNvPr id="5" name="Content Placeholder 2"/>
          <p:cNvSpPr>
            <a:spLocks noGrp="1"/>
          </p:cNvSpPr>
          <p:nvPr>
            <p:ph sz="half" idx="1"/>
          </p:nvPr>
        </p:nvSpPr>
        <p:spPr>
          <a:xfrm>
            <a:off x="1219200" y="304800"/>
            <a:ext cx="4368800" cy="312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6" name="Content Placeholder 3"/>
          <p:cNvSpPr>
            <a:spLocks noGrp="1"/>
          </p:cNvSpPr>
          <p:nvPr>
            <p:ph sz="half" idx="2"/>
          </p:nvPr>
        </p:nvSpPr>
        <p:spPr>
          <a:xfrm>
            <a:off x="5791200" y="304801"/>
            <a:ext cx="5994400" cy="3125315"/>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9" name="Content Placeholder 2"/>
          <p:cNvSpPr>
            <a:spLocks noGrp="1"/>
          </p:cNvSpPr>
          <p:nvPr>
            <p:ph sz="half" idx="14"/>
          </p:nvPr>
        </p:nvSpPr>
        <p:spPr>
          <a:xfrm>
            <a:off x="1219200" y="3429000"/>
            <a:ext cx="43688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10" name="Content Placeholder 3"/>
          <p:cNvSpPr>
            <a:spLocks noGrp="1"/>
          </p:cNvSpPr>
          <p:nvPr>
            <p:ph sz="half" idx="15"/>
          </p:nvPr>
        </p:nvSpPr>
        <p:spPr>
          <a:xfrm>
            <a:off x="5588000" y="3429000"/>
            <a:ext cx="6197600" cy="3048000"/>
          </a:xfrm>
        </p:spPr>
        <p:txBody>
          <a:bodyPr anchor="ctr">
            <a:normAutofit/>
          </a:bodyPr>
          <a:lstStyle>
            <a:lvl1pPr>
              <a:defRPr sz="20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19648292"/>
      </p:ext>
    </p:extLst>
  </p:cSld>
  <p:clrMapOvr>
    <a:masterClrMapping/>
  </p:clrMapOvr>
  <p:transition spd="slow">
    <p:push dir="u"/>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 Pictur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4165600" y="7559675"/>
            <a:ext cx="3860800" cy="365125"/>
          </a:xfrm>
        </p:spPr>
        <p:txBody>
          <a:bodyPr/>
          <a:lstStyle/>
          <a:p>
            <a:endParaRPr lang="en-US" dirty="0"/>
          </a:p>
        </p:txBody>
      </p:sp>
      <p:sp>
        <p:nvSpPr>
          <p:cNvPr id="4" name="Slide Number Placeholder 3"/>
          <p:cNvSpPr>
            <a:spLocks noGrp="1"/>
          </p:cNvSpPr>
          <p:nvPr>
            <p:ph type="sldNum" sz="quarter" idx="11"/>
          </p:nvPr>
        </p:nvSpPr>
        <p:spPr>
          <a:xfrm>
            <a:off x="8737600" y="7559675"/>
            <a:ext cx="2844800" cy="365125"/>
          </a:xfrm>
        </p:spPr>
        <p:txBody>
          <a:bodyPr/>
          <a:lstStyle/>
          <a:p>
            <a:fld id="{81582BD6-FC20-4557-852B-8433F8572D30}" type="slidenum">
              <a:rPr lang="en-US" smtClean="0"/>
              <a:pPr/>
              <a:t>‹#›</a:t>
            </a:fld>
            <a:endParaRPr lang="en-US" dirty="0"/>
          </a:p>
        </p:txBody>
      </p:sp>
      <p:sp>
        <p:nvSpPr>
          <p:cNvPr id="9" name="Content Placeholder 2"/>
          <p:cNvSpPr>
            <a:spLocks noGrp="1"/>
          </p:cNvSpPr>
          <p:nvPr>
            <p:ph sz="half" idx="1"/>
          </p:nvPr>
        </p:nvSpPr>
        <p:spPr>
          <a:xfrm>
            <a:off x="1219203"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0" name="Content Placeholder 3"/>
          <p:cNvSpPr>
            <a:spLocks noGrp="1"/>
          </p:cNvSpPr>
          <p:nvPr>
            <p:ph sz="half" idx="2"/>
          </p:nvPr>
        </p:nvSpPr>
        <p:spPr>
          <a:xfrm>
            <a:off x="4825999"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1" name="Content Placeholder 3"/>
          <p:cNvSpPr>
            <a:spLocks noGrp="1"/>
          </p:cNvSpPr>
          <p:nvPr>
            <p:ph sz="half" idx="14"/>
          </p:nvPr>
        </p:nvSpPr>
        <p:spPr>
          <a:xfrm>
            <a:off x="8432798" y="4175127"/>
            <a:ext cx="3352796" cy="3352799"/>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5" name="Content Placeholder 2"/>
          <p:cNvSpPr>
            <a:spLocks noGrp="1"/>
          </p:cNvSpPr>
          <p:nvPr>
            <p:ph sz="half" idx="15"/>
          </p:nvPr>
        </p:nvSpPr>
        <p:spPr>
          <a:xfrm>
            <a:off x="1219203" y="1660525"/>
            <a:ext cx="3352796"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6" name="Content Placeholder 3"/>
          <p:cNvSpPr>
            <a:spLocks noGrp="1"/>
          </p:cNvSpPr>
          <p:nvPr>
            <p:ph sz="half" idx="16"/>
          </p:nvPr>
        </p:nvSpPr>
        <p:spPr>
          <a:xfrm>
            <a:off x="48259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17" name="Content Placeholder 3"/>
          <p:cNvSpPr>
            <a:spLocks noGrp="1"/>
          </p:cNvSpPr>
          <p:nvPr>
            <p:ph sz="half" idx="17"/>
          </p:nvPr>
        </p:nvSpPr>
        <p:spPr>
          <a:xfrm>
            <a:off x="8432796" y="1660525"/>
            <a:ext cx="3352800" cy="2514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2230362"/>
      </p:ext>
    </p:extLst>
  </p:cSld>
  <p:clrMapOvr>
    <a:masterClrMapping/>
  </p:clrMapOvr>
  <p:transition spd="slow">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Light Backgroun">
    <p:bg>
      <p:bgPr>
        <a:solidFill>
          <a:schemeClr val="bg1"/>
        </a:solidFill>
        <a:effectLst/>
      </p:bgPr>
    </p:bg>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6/20/18</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Content Placeholder 2"/>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73896365"/>
      </p:ext>
    </p:extLst>
  </p:cSld>
  <p:clrMapOvr>
    <a:masterClrMapping/>
  </p:clrMapOvr>
  <p:transition spd="slow">
    <p:push dir="u"/>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No Side Graphic">
    <p:spTree>
      <p:nvGrpSpPr>
        <p:cNvPr id="1" name=""/>
        <p:cNvGrpSpPr/>
        <p:nvPr/>
      </p:nvGrpSpPr>
      <p:grpSpPr>
        <a:xfrm>
          <a:off x="0" y="0"/>
          <a:ext cx="0" cy="0"/>
          <a:chOff x="0" y="0"/>
          <a:chExt cx="0" cy="0"/>
        </a:xfrm>
      </p:grpSpPr>
      <p:sp>
        <p:nvSpPr>
          <p:cNvPr id="13"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6/20/18</a:t>
            </a:fld>
            <a:endParaRPr lang="en-US"/>
          </a:p>
        </p:txBody>
      </p:sp>
      <p:sp>
        <p:nvSpPr>
          <p:cNvPr id="14"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5"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4" name="Content Placeholder 3"/>
          <p:cNvSpPr>
            <a:spLocks noGrp="1"/>
          </p:cNvSpPr>
          <p:nvPr>
            <p:ph sz="quarter" idx="10"/>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3606374"/>
      </p:ext>
    </p:extLst>
  </p:cSld>
  <p:clrMapOvr>
    <a:masterClrMapping/>
  </p:clrMapOvr>
  <p:transition spd="slow">
    <p:push dir="u"/>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57600" y="1532846"/>
            <a:ext cx="9448800" cy="1362075"/>
          </a:xfrm>
        </p:spPr>
        <p:txBody>
          <a:bodyPr anchor="t"/>
          <a:lstStyle>
            <a:lvl1pPr algn="l">
              <a:defRPr sz="4000" b="0" cap="all">
                <a:solidFill>
                  <a:schemeClr val="bg1">
                    <a:lumMod val="10000"/>
                  </a:schemeClr>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3657600" y="32658"/>
            <a:ext cx="9448800" cy="1500187"/>
          </a:xfr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EB7948D-65B7-4FEC-80B5-36D7629B101D}" type="datetimeFigureOut">
              <a:rPr lang="en-US" smtClean="0"/>
              <a:t>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29917298"/>
      </p:ext>
    </p:extLst>
  </p:cSld>
  <p:clrMapOvr>
    <a:masterClrMapping/>
  </p:clrMapOvr>
  <p:transition spd="slow">
    <p:push dir="u"/>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76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7315200" y="685800"/>
            <a:ext cx="5080000" cy="6019800"/>
          </a:xfrm>
        </p:spPr>
        <p:txBody>
          <a:bodyPr/>
          <a:lstStyle>
            <a:lvl1pPr>
              <a:defRPr sz="2000"/>
            </a:lvl1pPr>
            <a:lvl2pPr>
              <a:defRPr sz="20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6EB7948D-65B7-4FEC-80B5-36D7629B101D}" type="datetimeFigureOut">
              <a:rPr lang="en-US" smtClean="0"/>
              <a:t>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1737033793"/>
      </p:ext>
    </p:extLst>
  </p:cSld>
  <p:clrMapOvr>
    <a:masterClrMapping/>
  </p:clrMapOvr>
  <p:transition spd="slow">
    <p:push dir="u"/>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59200" y="304801"/>
            <a:ext cx="4976445"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3759200" y="1066803"/>
            <a:ext cx="4976445"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9144000" y="304801"/>
            <a:ext cx="4978400" cy="639763"/>
          </a:xfrm>
        </p:spPr>
        <p:txBody>
          <a:bodyPr anchor="b">
            <a:no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9144000" y="1066803"/>
            <a:ext cx="4978400" cy="5105399"/>
          </a:xfrm>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p>
            <a:fld id="{6EB7948D-65B7-4FEC-80B5-36D7629B101D}" type="datetimeFigureOut">
              <a:rPr lang="en-US" smtClean="0"/>
              <a:t>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99AA8B-2E7A-4BBC-8FDE-CA7CF71DD330}" type="slidenum">
              <a:rPr lang="en-US" smtClean="0"/>
              <a:t>‹#›</a:t>
            </a:fld>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146666"/>
      </p:ext>
    </p:extLst>
  </p:cSld>
  <p:clrMapOvr>
    <a:masterClrMapping/>
  </p:clrMapOvr>
  <p:transition spd="slow">
    <p:push dir="u"/>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EB7948D-65B7-4FEC-80B5-36D7629B101D}" type="datetimeFigureOut">
              <a:rPr lang="en-US" smtClean="0"/>
              <a:t>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99AA8B-2E7A-4BBC-8FDE-CA7CF71DD330}" type="slidenum">
              <a:rPr lang="en-US" smtClean="0"/>
              <a:t>‹#›</a:t>
            </a:fld>
            <a:endParaRPr lang="en-US"/>
          </a:p>
        </p:txBody>
      </p:sp>
    </p:spTree>
    <p:extLst>
      <p:ext uri="{BB962C8B-B14F-4D97-AF65-F5344CB8AC3E}">
        <p14:creationId xmlns:p14="http://schemas.microsoft.com/office/powerpoint/2010/main" val="3314200833"/>
      </p:ext>
    </p:extLst>
  </p:cSld>
  <p:clrMapOvr>
    <a:masterClrMapping/>
  </p:clrMapOvr>
  <p:transition spd="slow">
    <p:push dir="u"/>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7" Type="http://schemas.microsoft.com/office/2007/relationships/media" Target="../media/media1.wmv"/><Relationship Id="rId18" Type="http://schemas.openxmlformats.org/officeDocument/2006/relationships/video" Target="../media/media1.wmv"/><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6.xml"/><Relationship Id="rId12" Type="http://schemas.openxmlformats.org/officeDocument/2006/relationships/slideLayout" Target="../slideLayouts/slideLayout27.xml"/><Relationship Id="rId13" Type="http://schemas.openxmlformats.org/officeDocument/2006/relationships/slideLayout" Target="../slideLayouts/slideLayout28.xml"/><Relationship Id="rId14" Type="http://schemas.openxmlformats.org/officeDocument/2006/relationships/slideLayout" Target="../slideLayouts/slideLayout29.xml"/><Relationship Id="rId15" Type="http://schemas.openxmlformats.org/officeDocument/2006/relationships/slideLayout" Target="../slideLayouts/slideLayout30.xml"/><Relationship Id="rId16" Type="http://schemas.openxmlformats.org/officeDocument/2006/relationships/slideLayout" Target="../slideLayouts/slideLayout31.xml"/><Relationship Id="rId17" Type="http://schemas.openxmlformats.org/officeDocument/2006/relationships/slideLayout" Target="../slideLayouts/slideLayout32.xml"/><Relationship Id="rId18" Type="http://schemas.openxmlformats.org/officeDocument/2006/relationships/theme" Target="../theme/theme2.xml"/><Relationship Id="rId19" Type="http://schemas.openxmlformats.org/officeDocument/2006/relationships/image" Target="../media/image3.png"/><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5" Type="http://schemas.openxmlformats.org/officeDocument/2006/relationships/slideLayout" Target="../slideLayouts/slideLayout20.xml"/><Relationship Id="rId6" Type="http://schemas.openxmlformats.org/officeDocument/2006/relationships/slideLayout" Target="../slideLayouts/slideLayout21.xml"/><Relationship Id="rId7" Type="http://schemas.openxmlformats.org/officeDocument/2006/relationships/slideLayout" Target="../slideLayouts/slideLayout22.xml"/><Relationship Id="rId8" Type="http://schemas.openxmlformats.org/officeDocument/2006/relationships/slideLayout" Target="../slideLayouts/slideLayout23.xml"/><Relationship Id="rId9" Type="http://schemas.openxmlformats.org/officeDocument/2006/relationships/slideLayout" Target="../slideLayouts/slideLayout24.xml"/><Relationship Id="rId10"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13" name="Rectangle 12"/>
          <p:cNvSpPr/>
          <p:nvPr userDrawn="1"/>
        </p:nvSpPr>
        <p:spPr>
          <a:xfrm rot="5400000">
            <a:off x="3823154" y="-1739447"/>
            <a:ext cx="7010400" cy="10336894"/>
          </a:xfrm>
          <a:prstGeom prst="rect">
            <a:avLst/>
          </a:prstGeom>
          <a:gradFill>
            <a:gsLst>
              <a:gs pos="0">
                <a:schemeClr val="accent6">
                  <a:lumMod val="50000"/>
                </a:schemeClr>
              </a:gs>
              <a:gs pos="19000">
                <a:schemeClr val="accent1">
                  <a:lumMod val="50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8" name="Group 17"/>
          <p:cNvGrpSpPr/>
          <p:nvPr userDrawn="1"/>
        </p:nvGrpSpPr>
        <p:grpSpPr>
          <a:xfrm>
            <a:off x="8969231" y="0"/>
            <a:ext cx="5737369" cy="6934200"/>
            <a:chOff x="2678112" y="1001713"/>
            <a:chExt cx="4506913" cy="7004050"/>
          </a:xfrm>
        </p:grpSpPr>
        <p:sp>
          <p:nvSpPr>
            <p:cNvPr id="19"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6/20/18</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hidden="1"/>
          <p:cNvSpPr>
            <a:spLocks noGrp="1"/>
          </p:cNvSpPr>
          <p:nvPr>
            <p:ph type="body" idx="1"/>
          </p:nvPr>
        </p:nvSpPr>
        <p:spPr>
          <a:xfrm>
            <a:off x="3048000" y="838200"/>
            <a:ext cx="91440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2815772" y="76202"/>
            <a:ext cx="8737603"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6" name="Rectangle 15"/>
          <p:cNvSpPr/>
          <p:nvPr userDrawn="1"/>
        </p:nvSpPr>
        <p:spPr>
          <a:xfrm>
            <a:off x="101600" y="0"/>
            <a:ext cx="2579131" cy="68580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rolling_flames_sd_side.mov">
            <a:hlinkClick r:id="" action="ppaction://media"/>
          </p:cNvPr>
          <p:cNvPicPr>
            <a:picLocks noChangeAspect="1"/>
          </p:cNvPicPr>
          <p:nvPr>
            <a:videoFile r:link="rId18"/>
            <p:extLst>
              <p:ext uri="{DAA4B4D4-6D71-4841-9C94-3DE7FCFB9230}">
                <p14:media xmlns:p14="http://schemas.microsoft.com/office/powerpoint/2010/main" r:embed="rId17"/>
              </p:ext>
            </p:extLst>
          </p:nvPr>
        </p:nvPicPr>
        <p:blipFill>
          <a:blip r:embed="rId19"/>
          <a:stretch>
            <a:fillRect/>
          </a:stretch>
        </p:blipFill>
        <p:spPr>
          <a:xfrm>
            <a:off x="0" y="0"/>
            <a:ext cx="1905266" cy="6858958"/>
          </a:xfrm>
          <a:prstGeom prst="rect">
            <a:avLst/>
          </a:prstGeom>
        </p:spPr>
      </p:pic>
      <p:sp>
        <p:nvSpPr>
          <p:cNvPr id="14" name="Rectangle 13"/>
          <p:cNvSpPr/>
          <p:nvPr userDrawn="1"/>
        </p:nvSpPr>
        <p:spPr>
          <a:xfrm rot="10800000">
            <a:off x="1905266" y="-76200"/>
            <a:ext cx="175952" cy="7010400"/>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7" name="Rectangle 16"/>
          <p:cNvSpPr/>
          <p:nvPr userDrawn="1"/>
        </p:nvSpPr>
        <p:spPr>
          <a:xfrm>
            <a:off x="2045996" y="-76200"/>
            <a:ext cx="113911" cy="7010400"/>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sp>
        <p:nvSpPr>
          <p:cNvPr id="15" name="Rectangle 14"/>
          <p:cNvSpPr/>
          <p:nvPr userDrawn="1"/>
        </p:nvSpPr>
        <p:spPr>
          <a:xfrm>
            <a:off x="0" y="0"/>
            <a:ext cx="1905266" cy="7010401"/>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88963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63" r:id="rId4"/>
    <p:sldLayoutId id="2147483682"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7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8"/>
                </p:tgtEl>
              </p:cMediaNode>
            </p:video>
          </p:childTnLst>
        </p:cTn>
      </p:par>
    </p:tnLst>
  </p:timing>
  <p:txStyles>
    <p:titleStyle>
      <a:lvl1pPr algn="l" defTabSz="914400"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lumMod val="75000"/>
              </a:schemeClr>
            </a:gs>
            <a:gs pos="86000">
              <a:schemeClr val="bg1">
                <a:lumMod val="95000"/>
              </a:schemeClr>
            </a:gs>
            <a:gs pos="100000">
              <a:schemeClr val="bg1">
                <a:lumMod val="75000"/>
              </a:schemeClr>
            </a:gs>
          </a:gsLst>
          <a:lin ang="5400000" scaled="0"/>
          <a:tileRect/>
        </a:gradFill>
        <a:effectLst/>
      </p:bgPr>
    </p:bg>
    <p:spTree>
      <p:nvGrpSpPr>
        <p:cNvPr id="1" name=""/>
        <p:cNvGrpSpPr/>
        <p:nvPr/>
      </p:nvGrpSpPr>
      <p:grpSpPr>
        <a:xfrm>
          <a:off x="0" y="0"/>
          <a:ext cx="0" cy="0"/>
          <a:chOff x="0" y="0"/>
          <a:chExt cx="0" cy="0"/>
        </a:xfrm>
      </p:grpSpPr>
      <p:sp>
        <p:nvSpPr>
          <p:cNvPr id="13" name="Rectangle 12"/>
          <p:cNvSpPr/>
          <p:nvPr userDrawn="1"/>
        </p:nvSpPr>
        <p:spPr>
          <a:xfrm rot="5400000">
            <a:off x="3823022" y="-1739580"/>
            <a:ext cx="7010400" cy="10337159"/>
          </a:xfrm>
          <a:prstGeom prst="rect">
            <a:avLst/>
          </a:prstGeom>
          <a:gradFill>
            <a:gsLst>
              <a:gs pos="0">
                <a:schemeClr val="accent6">
                  <a:lumMod val="50000"/>
                </a:schemeClr>
              </a:gs>
              <a:gs pos="19000">
                <a:schemeClr val="accent1">
                  <a:lumMod val="50000"/>
                </a:schemeClr>
              </a:gs>
              <a:gs pos="100000">
                <a:schemeClr val="tx1">
                  <a:lumMod val="95000"/>
                  <a:lumOff val="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18" name="Group 17"/>
          <p:cNvGrpSpPr/>
          <p:nvPr userDrawn="1"/>
        </p:nvGrpSpPr>
        <p:grpSpPr>
          <a:xfrm>
            <a:off x="8969231" y="0"/>
            <a:ext cx="5737369" cy="6934200"/>
            <a:chOff x="2678112" y="1001713"/>
            <a:chExt cx="4506913" cy="7004050"/>
          </a:xfrm>
        </p:grpSpPr>
        <p:sp>
          <p:nvSpPr>
            <p:cNvPr id="19"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alpha val="21000"/>
                  </a:schemeClr>
                </a:gs>
                <a:gs pos="63000">
                  <a:schemeClr val="accent1">
                    <a:lumMod val="50000"/>
                    <a:alpha val="21000"/>
                  </a:schemeClr>
                </a:gs>
                <a:gs pos="100000">
                  <a:schemeClr val="tx1">
                    <a:lumMod val="95000"/>
                    <a:lumOff val="5000"/>
                    <a:alpha val="18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sp>
          <p:nvSpPr>
            <p:cNvPr id="20"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alpha val="37000"/>
                  </a:schemeClr>
                </a:gs>
                <a:gs pos="63000">
                  <a:schemeClr val="accent1">
                    <a:lumMod val="50000"/>
                    <a:alpha val="40000"/>
                  </a:schemeClr>
                </a:gs>
                <a:gs pos="100000">
                  <a:schemeClr val="tx1">
                    <a:lumMod val="95000"/>
                    <a:lumOff val="5000"/>
                    <a:alpha val="9000"/>
                  </a:schemeClr>
                </a:gs>
              </a:gsLst>
              <a:lin ang="540000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B7948D-65B7-4FEC-80B5-36D7629B101D}" type="datetimeFigureOut">
              <a:rPr lang="en-US" smtClean="0"/>
              <a:t>6/20/18</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D99AA8B-2E7A-4BBC-8FDE-CA7CF71DD330}" type="slidenum">
              <a:rPr lang="en-US" smtClean="0"/>
              <a:t>‹#›</a:t>
            </a:fld>
            <a:endParaRPr lang="en-US"/>
          </a:p>
        </p:txBody>
      </p:sp>
      <p:sp>
        <p:nvSpPr>
          <p:cNvPr id="3" name="Text Placeholder 2" hidden="1"/>
          <p:cNvSpPr>
            <a:spLocks noGrp="1"/>
          </p:cNvSpPr>
          <p:nvPr>
            <p:ph type="body" idx="1"/>
          </p:nvPr>
        </p:nvSpPr>
        <p:spPr>
          <a:xfrm>
            <a:off x="3048000" y="838200"/>
            <a:ext cx="9144000" cy="601980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 name="Title Placeholder 1"/>
          <p:cNvSpPr>
            <a:spLocks noGrp="1"/>
          </p:cNvSpPr>
          <p:nvPr>
            <p:ph type="title"/>
          </p:nvPr>
        </p:nvSpPr>
        <p:spPr>
          <a:xfrm>
            <a:off x="2815772" y="76202"/>
            <a:ext cx="8737603" cy="525463"/>
          </a:xfrm>
          <a:prstGeom prst="rect">
            <a:avLst/>
          </a:prstGeom>
        </p:spPr>
        <p:txBody>
          <a:bodyPr vert="horz" lIns="91440" tIns="45720" rIns="91440" bIns="45720" rtlCol="0" anchor="b">
            <a:normAutofit/>
          </a:bodyPr>
          <a:lstStyle/>
          <a:p>
            <a:r>
              <a:rPr lang="en-US" dirty="0" smtClean="0"/>
              <a:t>Click to edit Master title style</a:t>
            </a:r>
            <a:endParaRPr lang="en-US" dirty="0"/>
          </a:p>
        </p:txBody>
      </p:sp>
      <p:sp>
        <p:nvSpPr>
          <p:cNvPr id="14" name="Rectangle 13"/>
          <p:cNvSpPr/>
          <p:nvPr userDrawn="1"/>
        </p:nvSpPr>
        <p:spPr>
          <a:xfrm rot="10800000">
            <a:off x="1905001" y="-76200"/>
            <a:ext cx="175952" cy="7010400"/>
          </a:xfrm>
          <a:prstGeom prst="rect">
            <a:avLst/>
          </a:prstGeom>
          <a:gradFill>
            <a:gsLst>
              <a:gs pos="0">
                <a:schemeClr val="accent6">
                  <a:lumMod val="50000"/>
                </a:schemeClr>
              </a:gs>
              <a:gs pos="13000">
                <a:schemeClr val="tx1">
                  <a:lumMod val="95000"/>
                  <a:lumOff val="5000"/>
                </a:schemeClr>
              </a:gs>
              <a:gs pos="100000">
                <a:schemeClr val="accent1">
                  <a:lumMod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sp>
        <p:nvSpPr>
          <p:cNvPr id="17" name="Rectangle 16"/>
          <p:cNvSpPr/>
          <p:nvPr userDrawn="1"/>
        </p:nvSpPr>
        <p:spPr>
          <a:xfrm>
            <a:off x="2045731" y="-76200"/>
            <a:ext cx="113911" cy="7010400"/>
          </a:xfrm>
          <a:prstGeom prst="rect">
            <a:avLst/>
          </a:prstGeom>
          <a:gradFill>
            <a:gsLst>
              <a:gs pos="0">
                <a:schemeClr val="tx1">
                  <a:lumMod val="95000"/>
                  <a:lumOff val="5000"/>
                </a:schemeClr>
              </a:gs>
              <a:gs pos="51000">
                <a:schemeClr val="tx1">
                  <a:lumMod val="50000"/>
                  <a:lumOff val="50000"/>
                </a:schemeClr>
              </a:gs>
              <a:gs pos="81000">
                <a:schemeClr val="tx1">
                  <a:lumMod val="75000"/>
                  <a:lumOff val="25000"/>
                </a:schemeClr>
              </a:gs>
            </a:gsLst>
            <a:lin ang="0" scaled="0"/>
          </a:gradFill>
          <a:effectLst>
            <a:outerShdw blurRad="50800" dist="38100" dir="5400000" algn="t"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800"/>
          </a:p>
        </p:txBody>
      </p:sp>
      <p:pic>
        <p:nvPicPr>
          <p:cNvPr id="15" name="Picture 14"/>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 y="0"/>
            <a:ext cx="1905265" cy="6858000"/>
          </a:xfrm>
          <a:prstGeom prst="rect">
            <a:avLst/>
          </a:prstGeom>
        </p:spPr>
      </p:pic>
    </p:spTree>
    <p:extLst>
      <p:ext uri="{BB962C8B-B14F-4D97-AF65-F5344CB8AC3E}">
        <p14:creationId xmlns:p14="http://schemas.microsoft.com/office/powerpoint/2010/main" val="75976641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Lst>
  <p:transition spd="slow">
    <p:push dir="u"/>
  </p:transition>
  <p:timing>
    <p:tnLst>
      <p:par>
        <p:cTn id="1" dur="indefinite" restart="never" nodeType="tmRoot"/>
      </p:par>
    </p:tnLst>
  </p:timing>
  <p:txStyles>
    <p:titleStyle>
      <a:lvl1pPr algn="l" defTabSz="914400" rtl="0" eaLnBrk="1" latinLnBrk="0" hangingPunct="1">
        <a:spcBef>
          <a:spcPct val="0"/>
        </a:spcBef>
        <a:buNone/>
        <a:defRPr sz="2800" kern="1200">
          <a:solidFill>
            <a:schemeClr val="bg1">
              <a:lumMod val="95000"/>
            </a:schemeClr>
          </a:solidFill>
          <a:latin typeface="+mj-lt"/>
          <a:ea typeface="+mj-ea"/>
          <a:cs typeface="+mj-cs"/>
        </a:defRPr>
      </a:lvl1pPr>
    </p:titleStyle>
    <p:body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7.xml"/><Relationship Id="rId2"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g"/><Relationship Id="rId5" Type="http://schemas.openxmlformats.org/officeDocument/2006/relationships/image" Target="../media/image8.jpeg"/><Relationship Id="rId6" Type="http://schemas.openxmlformats.org/officeDocument/2006/relationships/image" Target="../media/image9.jpg"/><Relationship Id="rId7"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685800"/>
            <a:ext cx="8737603" cy="525463"/>
          </a:xfrm>
        </p:spPr>
        <p:txBody>
          <a:bodyPr>
            <a:noAutofit/>
          </a:bodyPr>
          <a:lstStyle/>
          <a:p>
            <a:pPr algn="ctr"/>
            <a:r>
              <a:rPr lang="en-US" sz="3600" dirty="0" smtClean="0"/>
              <a:t>Firemen’s Insurance &amp; Inspection Fund Training</a:t>
            </a:r>
            <a:endParaRPr lang="en-US" sz="3600" dirty="0"/>
          </a:p>
        </p:txBody>
      </p:sp>
      <p:pic>
        <p:nvPicPr>
          <p:cNvPr id="5" name="Picture 6"/>
          <p:cNvPicPr>
            <a:picLocks noGrp="1" noChangeAspect="1" noChangeArrowheads="1"/>
          </p:cNvPicPr>
          <p:nvPr>
            <p:ph sz="quarter" idx="13"/>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24738" y="1447800"/>
            <a:ext cx="3919669" cy="3602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p:nvPr/>
        </p:nvSpPr>
        <p:spPr>
          <a:xfrm>
            <a:off x="5570797" y="5715000"/>
            <a:ext cx="3227550" cy="830997"/>
          </a:xfrm>
          <a:prstGeom prst="rect">
            <a:avLst/>
          </a:prstGeom>
          <a:noFill/>
        </p:spPr>
        <p:txBody>
          <a:bodyPr wrap="none" rtlCol="0">
            <a:spAutoFit/>
          </a:bodyPr>
          <a:lstStyle/>
          <a:p>
            <a:r>
              <a:rPr lang="en-US" sz="4800" dirty="0" smtClean="0">
                <a:solidFill>
                  <a:schemeClr val="bg1"/>
                </a:solidFill>
                <a:latin typeface="+mj-lt"/>
              </a:rPr>
              <a:t>Welcome!!</a:t>
            </a:r>
            <a:endParaRPr lang="en-US" sz="4800" dirty="0">
              <a:solidFill>
                <a:schemeClr val="bg1"/>
              </a:solidFill>
              <a:latin typeface="+mj-lt"/>
            </a:endParaRPr>
          </a:p>
        </p:txBody>
      </p:sp>
    </p:spTree>
    <p:extLst>
      <p:ext uri="{BB962C8B-B14F-4D97-AF65-F5344CB8AC3E}">
        <p14:creationId xmlns:p14="http://schemas.microsoft.com/office/powerpoint/2010/main" val="62938625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133600" y="1143000"/>
            <a:ext cx="10058400" cy="4800600"/>
          </a:xfrm>
        </p:spPr>
        <p:txBody>
          <a:bodyPr/>
          <a:lstStyle/>
          <a:p>
            <a:r>
              <a:rPr lang="en-US" b="1" dirty="0" smtClean="0"/>
              <a:t>Fire Departments to be eligible to receive a distribution of 1% Funds must do the following for the SCSFA:</a:t>
            </a:r>
          </a:p>
          <a:p>
            <a:endParaRPr lang="en-US" b="1" dirty="0"/>
          </a:p>
          <a:p>
            <a:pPr marL="342900" indent="-342900">
              <a:buFont typeface="Arial" charset="0"/>
              <a:buChar char="•"/>
            </a:pPr>
            <a:r>
              <a:rPr lang="en-US" b="1" dirty="0" smtClean="0"/>
              <a:t>Be a member in good standing</a:t>
            </a:r>
          </a:p>
          <a:p>
            <a:pPr marL="342900" indent="-342900">
              <a:buFont typeface="Arial" charset="0"/>
              <a:buChar char="•"/>
            </a:pPr>
            <a:endParaRPr lang="en-US" b="1" dirty="0"/>
          </a:p>
          <a:p>
            <a:pPr marL="342900" indent="-342900">
              <a:buFont typeface="Arial" charset="0"/>
              <a:buChar char="•"/>
            </a:pPr>
            <a:r>
              <a:rPr lang="en-US" b="1" dirty="0" smtClean="0"/>
              <a:t>Comply with State Law to be an Organized FD:</a:t>
            </a:r>
          </a:p>
          <a:p>
            <a:pPr lvl="4"/>
            <a:r>
              <a:rPr lang="en-US" b="1" dirty="0"/>
              <a:t>	</a:t>
            </a:r>
            <a:r>
              <a:rPr lang="en-US" b="1" dirty="0" smtClean="0"/>
              <a:t>Have apparatus and equipment valued at least $10,000 or more</a:t>
            </a:r>
            <a:endParaRPr lang="en-US" b="1" dirty="0"/>
          </a:p>
          <a:p>
            <a:pPr lvl="4"/>
            <a:r>
              <a:rPr lang="en-US" b="1" dirty="0" smtClean="0"/>
              <a:t>	Have a minimum of (10) career or volunteer firefighters</a:t>
            </a:r>
          </a:p>
          <a:p>
            <a:pPr lvl="4"/>
            <a:endParaRPr lang="en-US" b="1" dirty="0"/>
          </a:p>
          <a:p>
            <a:pPr marL="342900" lvl="4" indent="-342900">
              <a:buFont typeface="Arial" charset="0"/>
              <a:buChar char="•"/>
            </a:pPr>
            <a:r>
              <a:rPr lang="en-US" b="1" dirty="0" smtClean="0"/>
              <a:t>Appoint and maintain a Local Board of Trustees for 1% Fund</a:t>
            </a:r>
          </a:p>
          <a:p>
            <a:pPr lvl="4"/>
            <a:r>
              <a:rPr lang="en-US" b="1" dirty="0"/>
              <a:t>	</a:t>
            </a:r>
            <a:endParaRPr lang="en-US" b="1" dirty="0" smtClean="0"/>
          </a:p>
        </p:txBody>
      </p:sp>
      <p:sp>
        <p:nvSpPr>
          <p:cNvPr id="4" name="Title 1"/>
          <p:cNvSpPr>
            <a:spLocks noGrp="1"/>
          </p:cNvSpPr>
          <p:nvPr>
            <p:ph type="title"/>
          </p:nvPr>
        </p:nvSpPr>
        <p:spPr>
          <a:xfrm>
            <a:off x="2743200" y="9993"/>
            <a:ext cx="9267375" cy="525463"/>
          </a:xfrm>
        </p:spPr>
        <p:txBody>
          <a:bodyPr>
            <a:normAutofit fontScale="90000"/>
          </a:bodyPr>
          <a:lstStyle/>
          <a:p>
            <a:r>
              <a:rPr lang="en-US" u="sng" dirty="0" smtClean="0"/>
              <a:t>Eligibility to </a:t>
            </a:r>
            <a:r>
              <a:rPr lang="en-US" u="sng" smtClean="0"/>
              <a:t>Receive Firemen’s </a:t>
            </a:r>
            <a:r>
              <a:rPr lang="en-US" u="sng" dirty="0"/>
              <a:t>Insurance &amp; Inspection Fund</a:t>
            </a:r>
          </a:p>
        </p:txBody>
      </p:sp>
    </p:spTree>
    <p:extLst>
      <p:ext uri="{BB962C8B-B14F-4D97-AF65-F5344CB8AC3E}">
        <p14:creationId xmlns:p14="http://schemas.microsoft.com/office/powerpoint/2010/main" val="858880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133600" y="1143000"/>
            <a:ext cx="8534400" cy="5715000"/>
          </a:xfrm>
        </p:spPr>
        <p:txBody>
          <a:bodyPr/>
          <a:lstStyle/>
          <a:p>
            <a:r>
              <a:rPr lang="en-US" b="1" dirty="0" smtClean="0"/>
              <a:t>Fire Departments to be eligible to receive a distribution of 1% Funds must do the following for the State Fire Marshal:</a:t>
            </a:r>
          </a:p>
          <a:p>
            <a:endParaRPr lang="en-US" b="1" dirty="0" smtClean="0"/>
          </a:p>
          <a:p>
            <a:pPr marL="342900" indent="-342900">
              <a:buFont typeface="Arial" charset="0"/>
              <a:buChar char="•"/>
            </a:pPr>
            <a:r>
              <a:rPr lang="en-US" b="1" dirty="0" smtClean="0">
                <a:solidFill>
                  <a:schemeClr val="bg1"/>
                </a:solidFill>
              </a:rPr>
              <a:t>Adopt a building and inspection co</a:t>
            </a:r>
            <a:r>
              <a:rPr lang="en-US" b="1" dirty="0" smtClean="0"/>
              <a:t>de</a:t>
            </a:r>
          </a:p>
          <a:p>
            <a:pPr marL="342900" indent="-342900">
              <a:buFont typeface="Arial" charset="0"/>
              <a:buChar char="•"/>
            </a:pPr>
            <a:endParaRPr lang="en-US" b="1" dirty="0"/>
          </a:p>
          <a:p>
            <a:pPr marL="342900" lvl="3" indent="-342900">
              <a:buFont typeface="Arial" charset="0"/>
              <a:buChar char="•"/>
            </a:pPr>
            <a:r>
              <a:rPr lang="en-US" b="1" dirty="0" smtClean="0"/>
              <a:t>Appoint a Fire Inspector</a:t>
            </a:r>
          </a:p>
          <a:p>
            <a:pPr marL="342900" lvl="3" indent="-342900">
              <a:buFont typeface="Arial" charset="0"/>
              <a:buChar char="•"/>
            </a:pPr>
            <a:endParaRPr lang="en-US" b="1" dirty="0" smtClean="0"/>
          </a:p>
          <a:p>
            <a:pPr marL="342900" lvl="3" indent="-342900">
              <a:buFont typeface="Arial" charset="0"/>
              <a:buChar char="•"/>
            </a:pPr>
            <a:r>
              <a:rPr lang="en-US" b="1" dirty="0" smtClean="0"/>
              <a:t>Perform inspections</a:t>
            </a:r>
          </a:p>
          <a:p>
            <a:pPr marL="342900" lvl="3" indent="-342900">
              <a:buFont typeface="Arial" charset="0"/>
              <a:buChar char="•"/>
            </a:pPr>
            <a:endParaRPr lang="en-US" b="1" dirty="0"/>
          </a:p>
          <a:p>
            <a:pPr marL="342900" lvl="3" indent="-342900">
              <a:buFont typeface="Arial" charset="0"/>
              <a:buChar char="•"/>
            </a:pPr>
            <a:r>
              <a:rPr lang="en-US" b="1" dirty="0" smtClean="0"/>
              <a:t>File Quarterly reports of the inspections by the 1</a:t>
            </a:r>
            <a:r>
              <a:rPr lang="en-US" b="1" baseline="30000" dirty="0" smtClean="0"/>
              <a:t>st</a:t>
            </a:r>
            <a:r>
              <a:rPr lang="en-US" b="1" dirty="0" smtClean="0"/>
              <a:t> of April, July, October &amp; January</a:t>
            </a:r>
          </a:p>
          <a:p>
            <a:pPr marL="342900" lvl="3" indent="-342900">
              <a:buFont typeface="Arial" charset="0"/>
              <a:buChar char="•"/>
            </a:pPr>
            <a:endParaRPr lang="en-US" b="1" dirty="0" smtClean="0"/>
          </a:p>
          <a:p>
            <a:pPr marL="342900" lvl="3" indent="-342900">
              <a:buFont typeface="Arial" charset="0"/>
              <a:buChar char="•"/>
            </a:pPr>
            <a:r>
              <a:rPr lang="en-US" b="1" dirty="0" smtClean="0"/>
              <a:t>File Equipment Certificate by October 31</a:t>
            </a:r>
            <a:r>
              <a:rPr lang="en-US" b="1" baseline="30000" dirty="0" smtClean="0"/>
              <a:t>st</a:t>
            </a:r>
            <a:r>
              <a:rPr lang="en-US" b="1" dirty="0" smtClean="0"/>
              <a:t> </a:t>
            </a:r>
            <a:endParaRPr lang="en-US" b="1" dirty="0"/>
          </a:p>
        </p:txBody>
      </p:sp>
      <p:sp>
        <p:nvSpPr>
          <p:cNvPr id="4" name="Title 1"/>
          <p:cNvSpPr>
            <a:spLocks noGrp="1"/>
          </p:cNvSpPr>
          <p:nvPr>
            <p:ph type="title"/>
          </p:nvPr>
        </p:nvSpPr>
        <p:spPr>
          <a:xfrm>
            <a:off x="2743200" y="9993"/>
            <a:ext cx="9267375" cy="525463"/>
          </a:xfrm>
        </p:spPr>
        <p:txBody>
          <a:bodyPr>
            <a:normAutofit fontScale="90000"/>
          </a:bodyPr>
          <a:lstStyle/>
          <a:p>
            <a:r>
              <a:rPr lang="en-US" u="sng" dirty="0" smtClean="0"/>
              <a:t>Eligibility to </a:t>
            </a:r>
            <a:r>
              <a:rPr lang="en-US" u="sng" smtClean="0"/>
              <a:t>Receive Firemen’s </a:t>
            </a:r>
            <a:r>
              <a:rPr lang="en-US" u="sng" dirty="0"/>
              <a:t>Insurance &amp; Inspection Fund</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2057400"/>
            <a:ext cx="3704775" cy="2892552"/>
          </a:xfrm>
          <a:prstGeom prst="rect">
            <a:avLst/>
          </a:prstGeom>
        </p:spPr>
      </p:pic>
    </p:spTree>
    <p:extLst>
      <p:ext uri="{BB962C8B-B14F-4D97-AF65-F5344CB8AC3E}">
        <p14:creationId xmlns:p14="http://schemas.microsoft.com/office/powerpoint/2010/main" val="15995001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600" u="sng" dirty="0" smtClean="0"/>
              <a:t>Guidelines of Firemen’s Insurance </a:t>
            </a:r>
            <a:r>
              <a:rPr lang="en-US" sz="2600" u="sng" smtClean="0"/>
              <a:t>&amp; Inspection Fund</a:t>
            </a:r>
            <a:endParaRPr lang="en-US" sz="2600" u="sng" dirty="0"/>
          </a:p>
        </p:txBody>
      </p:sp>
      <p:sp>
        <p:nvSpPr>
          <p:cNvPr id="3" name="Content Placeholder 2"/>
          <p:cNvSpPr>
            <a:spLocks noGrp="1"/>
          </p:cNvSpPr>
          <p:nvPr>
            <p:ph sz="quarter" idx="13"/>
          </p:nvPr>
        </p:nvSpPr>
        <p:spPr>
          <a:xfrm>
            <a:off x="2362200" y="990600"/>
            <a:ext cx="5613400" cy="5524500"/>
          </a:xfrm>
        </p:spPr>
        <p:txBody>
          <a:bodyPr>
            <a:normAutofit fontScale="92500" lnSpcReduction="10000"/>
          </a:bodyPr>
          <a:lstStyle/>
          <a:p>
            <a:pPr marL="342900" indent="-342900">
              <a:buFont typeface="Arial" charset="0"/>
              <a:buChar char="•"/>
            </a:pPr>
            <a:r>
              <a:rPr lang="en-US" b="1" dirty="0" smtClean="0"/>
              <a:t>The SCSFA is statutorily empowered to have fiduciary responsibility over the 1% Fund.  </a:t>
            </a:r>
          </a:p>
          <a:p>
            <a:endParaRPr lang="en-US" b="1" dirty="0" smtClean="0"/>
          </a:p>
          <a:p>
            <a:pPr marL="342900" indent="-342900">
              <a:buFont typeface="Arial" charset="0"/>
              <a:buChar char="•"/>
            </a:pPr>
            <a:r>
              <a:rPr lang="en-US" b="1" dirty="0" smtClean="0"/>
              <a:t>Remember the money your department receives, is tax payers money!!</a:t>
            </a:r>
          </a:p>
          <a:p>
            <a:endParaRPr lang="en-US" b="1" dirty="0" smtClean="0"/>
          </a:p>
          <a:p>
            <a:pPr marL="342900" indent="-342900">
              <a:buFont typeface="Arial" charset="0"/>
              <a:buChar char="•"/>
            </a:pPr>
            <a:r>
              <a:rPr lang="en-US" b="1" dirty="0" smtClean="0"/>
              <a:t>The Chief is ultimately responsible for the overall operation of the fire department however, the 1% Fund is shared equally by ALL members of the fire department.</a:t>
            </a:r>
          </a:p>
          <a:p>
            <a:pPr marL="342900" indent="-342900">
              <a:buFont typeface="Arial" charset="0"/>
              <a:buChar char="•"/>
            </a:pPr>
            <a:endParaRPr lang="en-US" b="1" dirty="0"/>
          </a:p>
          <a:p>
            <a:pPr marL="342900" indent="-342900">
              <a:buFont typeface="Arial" charset="0"/>
              <a:buChar char="•"/>
            </a:pPr>
            <a:r>
              <a:rPr lang="en-US" b="1" dirty="0" smtClean="0"/>
              <a:t>All items purchased using the 1% Fund are the property of the Fire Department.  The Chief has the discretion for ALL items to be returned upon a member’s separation from the department.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2209800"/>
            <a:ext cx="3505200" cy="2921000"/>
          </a:xfrm>
          <a:prstGeom prst="rect">
            <a:avLst/>
          </a:prstGeom>
        </p:spPr>
      </p:pic>
    </p:spTree>
    <p:extLst>
      <p:ext uri="{BB962C8B-B14F-4D97-AF65-F5344CB8AC3E}">
        <p14:creationId xmlns:p14="http://schemas.microsoft.com/office/powerpoint/2010/main" val="310976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9100" y="0"/>
            <a:ext cx="8737603" cy="525463"/>
          </a:xfrm>
        </p:spPr>
        <p:txBody>
          <a:bodyPr>
            <a:noAutofit/>
          </a:bodyPr>
          <a:lstStyle/>
          <a:p>
            <a:r>
              <a:rPr lang="en-US" sz="2600" u="sng" dirty="0" smtClean="0"/>
              <a:t>Guidelines of Firemen’s Insurance </a:t>
            </a:r>
            <a:r>
              <a:rPr lang="en-US" sz="2600" u="sng" smtClean="0"/>
              <a:t>&amp; Inspection Fund</a:t>
            </a:r>
            <a:endParaRPr lang="en-US" sz="2600" u="sng" dirty="0"/>
          </a:p>
        </p:txBody>
      </p:sp>
      <p:sp>
        <p:nvSpPr>
          <p:cNvPr id="3" name="Content Placeholder 2"/>
          <p:cNvSpPr>
            <a:spLocks noGrp="1"/>
          </p:cNvSpPr>
          <p:nvPr>
            <p:ph sz="quarter" idx="13"/>
          </p:nvPr>
        </p:nvSpPr>
        <p:spPr>
          <a:xfrm>
            <a:off x="2971800" y="627062"/>
            <a:ext cx="8763000" cy="6230937"/>
          </a:xfrm>
        </p:spPr>
        <p:txBody>
          <a:bodyPr>
            <a:normAutofit/>
          </a:bodyPr>
          <a:lstStyle/>
          <a:p>
            <a:r>
              <a:rPr lang="en-US" b="1" dirty="0" smtClean="0"/>
              <a:t>Obtaining approval for all requests:</a:t>
            </a:r>
          </a:p>
          <a:p>
            <a:endParaRPr lang="en-US" b="1" dirty="0"/>
          </a:p>
          <a:p>
            <a:pPr marL="342900" indent="-342900">
              <a:buFont typeface="Arial" charset="0"/>
              <a:buChar char="•"/>
            </a:pPr>
            <a:r>
              <a:rPr lang="en-US" b="1" dirty="0" smtClean="0"/>
              <a:t>All expenditures which exceed $100, must be submitted prior to disbursing the funds  (Section 23-9-450)</a:t>
            </a:r>
          </a:p>
          <a:p>
            <a:pPr marL="342900" indent="-342900">
              <a:buFont typeface="Arial" charset="0"/>
              <a:buChar char="•"/>
            </a:pPr>
            <a:endParaRPr lang="en-US" b="1" dirty="0" smtClean="0"/>
          </a:p>
          <a:p>
            <a:pPr marL="342900" indent="-342900">
              <a:buFont typeface="Arial" charset="0"/>
              <a:buChar char="•"/>
            </a:pPr>
            <a:r>
              <a:rPr lang="en-US" b="1" dirty="0" smtClean="0"/>
              <a:t>51% of members listed on department’s SCSFA roster must approve the request (Section 23-9-460)</a:t>
            </a:r>
          </a:p>
          <a:p>
            <a:pPr marL="342900" indent="-342900">
              <a:buFont typeface="Arial" charset="0"/>
              <a:buChar char="•"/>
            </a:pPr>
            <a:endParaRPr lang="en-US" b="1" dirty="0" smtClean="0"/>
          </a:p>
          <a:p>
            <a:pPr marL="342900" indent="-342900">
              <a:buFont typeface="Arial" charset="0"/>
              <a:buChar char="•"/>
            </a:pPr>
            <a:r>
              <a:rPr lang="en-US" b="1" dirty="0" smtClean="0"/>
              <a:t>All members of Local Board of Trustees must sign request</a:t>
            </a:r>
          </a:p>
          <a:p>
            <a:pPr marL="342900" indent="-342900">
              <a:buFont typeface="Arial" charset="0"/>
              <a:buChar char="•"/>
            </a:pPr>
            <a:endParaRPr lang="en-US" b="1" dirty="0" smtClean="0"/>
          </a:p>
          <a:p>
            <a:pPr marL="342900" indent="-342900">
              <a:buFont typeface="Arial" charset="0"/>
              <a:buChar char="•"/>
            </a:pPr>
            <a:r>
              <a:rPr lang="en-US" b="1" dirty="0" smtClean="0"/>
              <a:t>Requests must be adhere to the three categories:</a:t>
            </a:r>
          </a:p>
          <a:p>
            <a:pPr marL="457200" lvl="2" indent="-457200">
              <a:buFont typeface="+mj-lt"/>
              <a:buAutoNum type="arabicPeriod"/>
            </a:pPr>
            <a:r>
              <a:rPr lang="en-US" b="1" dirty="0" smtClean="0"/>
              <a:t>Retirement &amp; Insurance</a:t>
            </a:r>
          </a:p>
          <a:p>
            <a:pPr marL="457200" lvl="2" indent="-457200">
              <a:buFont typeface="+mj-lt"/>
              <a:buAutoNum type="arabicPeriod"/>
            </a:pPr>
            <a:r>
              <a:rPr lang="en-US" b="1" dirty="0" smtClean="0"/>
              <a:t>Training &amp; Education</a:t>
            </a:r>
          </a:p>
          <a:p>
            <a:pPr marL="457200" lvl="2" indent="-457200">
              <a:buFont typeface="+mj-lt"/>
              <a:buAutoNum type="arabicPeriod"/>
            </a:pPr>
            <a:r>
              <a:rPr lang="en-US" b="1" dirty="0" smtClean="0"/>
              <a:t>Recruitment &amp; Retention</a:t>
            </a:r>
          </a:p>
          <a:p>
            <a:pPr marL="342900" indent="-342900">
              <a:buFont typeface="Arial" charset="0"/>
              <a:buChar char="•"/>
            </a:pPr>
            <a:endParaRPr lang="en-US" b="1" dirty="0" smtClean="0"/>
          </a:p>
        </p:txBody>
      </p:sp>
    </p:spTree>
    <p:extLst>
      <p:ext uri="{BB962C8B-B14F-4D97-AF65-F5344CB8AC3E}">
        <p14:creationId xmlns:p14="http://schemas.microsoft.com/office/powerpoint/2010/main" val="9370172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2434773" y="1143000"/>
            <a:ext cx="9499600" cy="4724400"/>
          </a:xfrm>
        </p:spPr>
        <p:txBody>
          <a:bodyPr/>
          <a:lstStyle/>
          <a:p>
            <a:r>
              <a:rPr lang="en-US" b="1" dirty="0" smtClean="0"/>
              <a:t>Important facts to remember:</a:t>
            </a:r>
          </a:p>
          <a:p>
            <a:endParaRPr lang="en-US" b="1" dirty="0"/>
          </a:p>
          <a:p>
            <a:pPr marL="342900" indent="-342900">
              <a:buFont typeface="Arial" charset="0"/>
              <a:buChar char="•"/>
            </a:pPr>
            <a:r>
              <a:rPr lang="en-US" b="1" dirty="0" smtClean="0"/>
              <a:t>None of the funds are permissible to be distributed in cash and/or gifts to individuals (Section 23-9-460)</a:t>
            </a:r>
          </a:p>
          <a:p>
            <a:pPr marL="342900" indent="-342900">
              <a:buFont typeface="Arial" charset="0"/>
              <a:buChar char="•"/>
            </a:pPr>
            <a:endParaRPr lang="en-US" b="1" dirty="0"/>
          </a:p>
          <a:p>
            <a:pPr marL="342900" indent="-342900">
              <a:buFont typeface="Arial" charset="0"/>
              <a:buChar char="•"/>
            </a:pPr>
            <a:r>
              <a:rPr lang="en-US" b="1" dirty="0" smtClean="0"/>
              <a:t>Requests must be for the collective benefit and enjoyment of the entire department (Section 23-9-460)</a:t>
            </a:r>
          </a:p>
          <a:p>
            <a:pPr marL="342900" indent="-342900">
              <a:buFont typeface="Arial" charset="0"/>
              <a:buChar char="•"/>
            </a:pPr>
            <a:endParaRPr lang="en-US" b="1" dirty="0"/>
          </a:p>
          <a:p>
            <a:pPr marL="342900" indent="-342900">
              <a:buFont typeface="Arial" charset="0"/>
              <a:buChar char="•"/>
            </a:pPr>
            <a:r>
              <a:rPr lang="en-US" b="1" dirty="0" smtClean="0"/>
              <a:t>No funds can be expended in any manner for any purpose for which the governing body is responsible to provide (Section 23-9-460)</a:t>
            </a:r>
          </a:p>
          <a:p>
            <a:pPr marL="342900" indent="-342900">
              <a:buFont typeface="Arial" charset="0"/>
              <a:buChar char="•"/>
            </a:pPr>
            <a:endParaRPr lang="en-US" b="1" dirty="0" smtClean="0"/>
          </a:p>
          <a:p>
            <a:pPr marL="342900" indent="-342900">
              <a:buFont typeface="Arial" charset="0"/>
              <a:buChar char="•"/>
            </a:pPr>
            <a:endParaRPr lang="en-US" b="1" dirty="0"/>
          </a:p>
        </p:txBody>
      </p:sp>
      <p:sp>
        <p:nvSpPr>
          <p:cNvPr id="4" name="Title 1"/>
          <p:cNvSpPr>
            <a:spLocks noGrp="1"/>
          </p:cNvSpPr>
          <p:nvPr>
            <p:ph type="title"/>
          </p:nvPr>
        </p:nvSpPr>
        <p:spPr/>
        <p:txBody>
          <a:bodyPr>
            <a:noAutofit/>
          </a:bodyPr>
          <a:lstStyle/>
          <a:p>
            <a:r>
              <a:rPr lang="en-US" sz="2600" u="sng" dirty="0" smtClean="0"/>
              <a:t>Guidelines of Firemen’s Insurance </a:t>
            </a:r>
            <a:r>
              <a:rPr lang="en-US" sz="2600" u="sng" smtClean="0"/>
              <a:t>&amp; Inspection Fund</a:t>
            </a:r>
            <a:endParaRPr lang="en-US" sz="2600" u="sng" dirty="0"/>
          </a:p>
        </p:txBody>
      </p:sp>
    </p:spTree>
    <p:extLst>
      <p:ext uri="{BB962C8B-B14F-4D97-AF65-F5344CB8AC3E}">
        <p14:creationId xmlns:p14="http://schemas.microsoft.com/office/powerpoint/2010/main" val="15135781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5" name="Content Placeholder 4"/>
          <p:cNvPicPr>
            <a:picLocks noGrp="1" noChangeAspect="1"/>
          </p:cNvPicPr>
          <p:nvPr>
            <p:ph sz="quarter" idx="13"/>
          </p:nvPr>
        </p:nvPicPr>
        <p:blipFill>
          <a:blip r:embed="rId2"/>
          <a:stretch>
            <a:fillRect/>
          </a:stretch>
        </p:blipFill>
        <p:spPr>
          <a:xfrm>
            <a:off x="2159001" y="1674140"/>
            <a:ext cx="4827620" cy="3200400"/>
          </a:xfrm>
          <a:prstGeom prst="rect">
            <a:avLst/>
          </a:prstGeom>
        </p:spPr>
      </p:pic>
      <p:pic>
        <p:nvPicPr>
          <p:cNvPr id="6" name="Picture 5"/>
          <p:cNvPicPr>
            <a:picLocks noChangeAspect="1"/>
          </p:cNvPicPr>
          <p:nvPr/>
        </p:nvPicPr>
        <p:blipFill>
          <a:blip r:embed="rId3"/>
          <a:stretch>
            <a:fillRect/>
          </a:stretch>
        </p:blipFill>
        <p:spPr>
          <a:xfrm>
            <a:off x="7188201" y="1674140"/>
            <a:ext cx="4800600" cy="3200400"/>
          </a:xfrm>
          <a:prstGeom prst="rect">
            <a:avLst/>
          </a:prstGeom>
        </p:spPr>
      </p:pic>
      <p:sp>
        <p:nvSpPr>
          <p:cNvPr id="7" name="TextBox 6"/>
          <p:cNvSpPr txBox="1"/>
          <p:nvPr/>
        </p:nvSpPr>
        <p:spPr>
          <a:xfrm>
            <a:off x="4569984" y="1064540"/>
            <a:ext cx="5391925" cy="369332"/>
          </a:xfrm>
          <a:prstGeom prst="rect">
            <a:avLst/>
          </a:prstGeom>
          <a:noFill/>
        </p:spPr>
        <p:txBody>
          <a:bodyPr wrap="none" rtlCol="0">
            <a:spAutoFit/>
          </a:bodyPr>
          <a:lstStyle/>
          <a:p>
            <a:r>
              <a:rPr lang="en-US" b="1" dirty="0" smtClean="0">
                <a:solidFill>
                  <a:schemeClr val="bg1"/>
                </a:solidFill>
              </a:rPr>
              <a:t>Where to find the current versions of SCSFA 1% Forms:</a:t>
            </a:r>
            <a:endParaRPr lang="en-US" b="1" dirty="0">
              <a:solidFill>
                <a:schemeClr val="bg1"/>
              </a:solidFill>
            </a:endParaRPr>
          </a:p>
        </p:txBody>
      </p:sp>
      <p:sp>
        <p:nvSpPr>
          <p:cNvPr id="8" name="TextBox 7"/>
          <p:cNvSpPr txBox="1"/>
          <p:nvPr/>
        </p:nvSpPr>
        <p:spPr>
          <a:xfrm>
            <a:off x="2626884" y="5114808"/>
            <a:ext cx="3886200" cy="646331"/>
          </a:xfrm>
          <a:prstGeom prst="rect">
            <a:avLst/>
          </a:prstGeom>
          <a:noFill/>
        </p:spPr>
        <p:txBody>
          <a:bodyPr wrap="square" rtlCol="0">
            <a:spAutoFit/>
          </a:bodyPr>
          <a:lstStyle/>
          <a:p>
            <a:r>
              <a:rPr lang="en-US" b="1" dirty="0" smtClean="0">
                <a:solidFill>
                  <a:schemeClr val="bg1"/>
                </a:solidFill>
              </a:rPr>
              <a:t>Select DATA/RECORDS tab then click 1% INFORMATION</a:t>
            </a:r>
            <a:endParaRPr lang="en-US" b="1" dirty="0">
              <a:solidFill>
                <a:schemeClr val="bg1"/>
              </a:solidFill>
            </a:endParaRPr>
          </a:p>
        </p:txBody>
      </p:sp>
      <p:sp>
        <p:nvSpPr>
          <p:cNvPr id="9" name="TextBox 8"/>
          <p:cNvSpPr txBox="1"/>
          <p:nvPr/>
        </p:nvSpPr>
        <p:spPr>
          <a:xfrm>
            <a:off x="7521000" y="5114808"/>
            <a:ext cx="4061404" cy="646331"/>
          </a:xfrm>
          <a:prstGeom prst="rect">
            <a:avLst/>
          </a:prstGeom>
          <a:noFill/>
        </p:spPr>
        <p:txBody>
          <a:bodyPr wrap="square" rtlCol="0">
            <a:spAutoFit/>
          </a:bodyPr>
          <a:lstStyle/>
          <a:p>
            <a:r>
              <a:rPr lang="en-US" b="1" dirty="0" smtClean="0">
                <a:solidFill>
                  <a:schemeClr val="bg1"/>
                </a:solidFill>
              </a:rPr>
              <a:t>All current forms can </a:t>
            </a:r>
            <a:r>
              <a:rPr lang="en-US" b="1" smtClean="0">
                <a:solidFill>
                  <a:schemeClr val="bg1"/>
                </a:solidFill>
              </a:rPr>
              <a:t>be found on the 1</a:t>
            </a:r>
            <a:r>
              <a:rPr lang="en-US" b="1" dirty="0" smtClean="0">
                <a:solidFill>
                  <a:schemeClr val="bg1"/>
                </a:solidFill>
              </a:rPr>
              <a:t>% INFORMATION page</a:t>
            </a:r>
            <a:endParaRPr lang="en-US" b="1" dirty="0">
              <a:solidFill>
                <a:schemeClr val="bg1"/>
              </a:solidFill>
            </a:endParaRPr>
          </a:p>
        </p:txBody>
      </p:sp>
      <p:sp>
        <p:nvSpPr>
          <p:cNvPr id="10" name="TextBox 9"/>
          <p:cNvSpPr txBox="1"/>
          <p:nvPr/>
        </p:nvSpPr>
        <p:spPr>
          <a:xfrm>
            <a:off x="4038600" y="6096000"/>
            <a:ext cx="7243654" cy="646331"/>
          </a:xfrm>
          <a:prstGeom prst="rect">
            <a:avLst/>
          </a:prstGeom>
          <a:noFill/>
        </p:spPr>
        <p:txBody>
          <a:bodyPr wrap="square" rtlCol="0">
            <a:spAutoFit/>
          </a:bodyPr>
          <a:lstStyle/>
          <a:p>
            <a:r>
              <a:rPr lang="en-US" b="1" dirty="0" smtClean="0">
                <a:solidFill>
                  <a:schemeClr val="bg1"/>
                </a:solidFill>
              </a:rPr>
              <a:t>When submitting forms for approval, use the current version of forms found on the SCSFA website </a:t>
            </a:r>
            <a:r>
              <a:rPr lang="en-US" b="1" dirty="0" err="1" smtClean="0">
                <a:solidFill>
                  <a:schemeClr val="bg1"/>
                </a:solidFill>
              </a:rPr>
              <a:t>www.scfirefighters.org</a:t>
            </a:r>
            <a:endParaRPr lang="en-US" b="1" dirty="0">
              <a:solidFill>
                <a:schemeClr val="bg1"/>
              </a:solidFill>
            </a:endParaRPr>
          </a:p>
        </p:txBody>
      </p:sp>
    </p:spTree>
    <p:extLst>
      <p:ext uri="{BB962C8B-B14F-4D97-AF65-F5344CB8AC3E}">
        <p14:creationId xmlns:p14="http://schemas.microsoft.com/office/powerpoint/2010/main" val="1513629185"/>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5" name="Content Placeholder 4"/>
          <p:cNvPicPr>
            <a:picLocks noGrp="1" noChangeAspect="1"/>
          </p:cNvPicPr>
          <p:nvPr>
            <p:ph sz="quarter" idx="13"/>
          </p:nvPr>
        </p:nvPicPr>
        <p:blipFill>
          <a:blip r:embed="rId2"/>
          <a:stretch>
            <a:fillRect/>
          </a:stretch>
        </p:blipFill>
        <p:spPr>
          <a:xfrm>
            <a:off x="3352800" y="953421"/>
            <a:ext cx="7899400" cy="4937125"/>
          </a:xfrm>
          <a:prstGeom prst="rect">
            <a:avLst/>
          </a:prstGeom>
        </p:spPr>
      </p:pic>
      <p:sp>
        <p:nvSpPr>
          <p:cNvPr id="6" name="TextBox 5"/>
          <p:cNvSpPr txBox="1"/>
          <p:nvPr/>
        </p:nvSpPr>
        <p:spPr>
          <a:xfrm>
            <a:off x="3720905" y="6096000"/>
            <a:ext cx="6717736" cy="369332"/>
          </a:xfrm>
          <a:prstGeom prst="rect">
            <a:avLst/>
          </a:prstGeom>
          <a:noFill/>
        </p:spPr>
        <p:txBody>
          <a:bodyPr wrap="none" rtlCol="0">
            <a:spAutoFit/>
          </a:bodyPr>
          <a:lstStyle/>
          <a:p>
            <a:r>
              <a:rPr lang="en-US" b="1" dirty="0" smtClean="0">
                <a:solidFill>
                  <a:schemeClr val="bg1"/>
                </a:solidFill>
              </a:rPr>
              <a:t>Form 206 as it appears at the “New” level before any data is entered</a:t>
            </a:r>
            <a:endParaRPr lang="en-US" b="1" dirty="0">
              <a:solidFill>
                <a:schemeClr val="bg1"/>
              </a:solidFill>
            </a:endParaRPr>
          </a:p>
        </p:txBody>
      </p:sp>
    </p:spTree>
    <p:extLst>
      <p:ext uri="{BB962C8B-B14F-4D97-AF65-F5344CB8AC3E}">
        <p14:creationId xmlns:p14="http://schemas.microsoft.com/office/powerpoint/2010/main" val="47442993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5" name="Content Placeholder 4"/>
          <p:cNvPicPr>
            <a:picLocks noGrp="1" noChangeAspect="1"/>
          </p:cNvPicPr>
          <p:nvPr>
            <p:ph sz="quarter" idx="13"/>
          </p:nvPr>
        </p:nvPicPr>
        <p:blipFill>
          <a:blip r:embed="rId2"/>
          <a:stretch>
            <a:fillRect/>
          </a:stretch>
        </p:blipFill>
        <p:spPr>
          <a:xfrm>
            <a:off x="3062089" y="812895"/>
            <a:ext cx="8305800" cy="5191125"/>
          </a:xfrm>
          <a:prstGeom prst="rect">
            <a:avLst/>
          </a:prstGeom>
        </p:spPr>
      </p:pic>
      <p:sp>
        <p:nvSpPr>
          <p:cNvPr id="6" name="TextBox 5"/>
          <p:cNvSpPr txBox="1"/>
          <p:nvPr/>
        </p:nvSpPr>
        <p:spPr>
          <a:xfrm>
            <a:off x="2286000" y="6004020"/>
            <a:ext cx="10058400" cy="877163"/>
          </a:xfrm>
          <a:prstGeom prst="rect">
            <a:avLst/>
          </a:prstGeom>
          <a:noFill/>
        </p:spPr>
        <p:txBody>
          <a:bodyPr wrap="square" rtlCol="0">
            <a:spAutoFit/>
          </a:bodyPr>
          <a:lstStyle/>
          <a:p>
            <a:r>
              <a:rPr lang="en-US" sz="1700" b="1" dirty="0" smtClean="0">
                <a:solidFill>
                  <a:schemeClr val="bg1"/>
                </a:solidFill>
              </a:rPr>
              <a:t>Form 206 after data has been entered at FD level.  At this point, the form is ready for FD approval.  The form can be denied if any mistakes are found during the review for approval.  If mistakes are found, deny the form, correct the issue(s), re-submit and then approve at FD </a:t>
            </a:r>
            <a:r>
              <a:rPr lang="en-US" sz="1700" b="1" dirty="0" smtClean="0">
                <a:solidFill>
                  <a:schemeClr val="bg1"/>
                </a:solidFill>
              </a:rPr>
              <a:t>level.</a:t>
            </a:r>
            <a:endParaRPr lang="en-US" sz="1700" b="1" dirty="0">
              <a:solidFill>
                <a:schemeClr val="bg1"/>
              </a:solidFill>
            </a:endParaRPr>
          </a:p>
        </p:txBody>
      </p:sp>
    </p:spTree>
    <p:extLst>
      <p:ext uri="{BB962C8B-B14F-4D97-AF65-F5344CB8AC3E}">
        <p14:creationId xmlns:p14="http://schemas.microsoft.com/office/powerpoint/2010/main" val="137102620"/>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6" name="Content Placeholder 5"/>
          <p:cNvPicPr>
            <a:picLocks noGrp="1" noChangeAspect="1"/>
          </p:cNvPicPr>
          <p:nvPr>
            <p:ph sz="quarter" idx="13"/>
          </p:nvPr>
        </p:nvPicPr>
        <p:blipFill>
          <a:blip r:embed="rId2"/>
          <a:stretch>
            <a:fillRect/>
          </a:stretch>
        </p:blipFill>
        <p:spPr>
          <a:xfrm>
            <a:off x="3116444" y="874077"/>
            <a:ext cx="8255000" cy="5159375"/>
          </a:xfrm>
          <a:prstGeom prst="rect">
            <a:avLst/>
          </a:prstGeom>
        </p:spPr>
      </p:pic>
      <p:sp>
        <p:nvSpPr>
          <p:cNvPr id="5" name="TextBox 4"/>
          <p:cNvSpPr txBox="1"/>
          <p:nvPr/>
        </p:nvSpPr>
        <p:spPr>
          <a:xfrm>
            <a:off x="2547759" y="6153466"/>
            <a:ext cx="9009244" cy="646331"/>
          </a:xfrm>
          <a:prstGeom prst="rect">
            <a:avLst/>
          </a:prstGeom>
          <a:noFill/>
        </p:spPr>
        <p:txBody>
          <a:bodyPr wrap="square" rtlCol="0">
            <a:spAutoFit/>
          </a:bodyPr>
          <a:lstStyle/>
          <a:p>
            <a:r>
              <a:rPr lang="en-US" b="1" dirty="0" smtClean="0">
                <a:solidFill>
                  <a:schemeClr val="bg1"/>
                </a:solidFill>
              </a:rPr>
              <a:t>Form 206 after data has been entered, submitted and approved at FD level.  At this point, an email is sent to the SCSFA notifying the form is ready to be reviewed for approval.</a:t>
            </a:r>
            <a:endParaRPr lang="en-US" b="1" dirty="0">
              <a:solidFill>
                <a:schemeClr val="bg1"/>
              </a:solidFill>
            </a:endParaRPr>
          </a:p>
        </p:txBody>
      </p:sp>
    </p:spTree>
    <p:extLst>
      <p:ext uri="{BB962C8B-B14F-4D97-AF65-F5344CB8AC3E}">
        <p14:creationId xmlns:p14="http://schemas.microsoft.com/office/powerpoint/2010/main" val="33781109"/>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5" name="Content Placeholder 4"/>
          <p:cNvPicPr>
            <a:picLocks noGrp="1" noChangeAspect="1"/>
          </p:cNvPicPr>
          <p:nvPr>
            <p:ph sz="quarter" idx="13"/>
          </p:nvPr>
        </p:nvPicPr>
        <p:blipFill>
          <a:blip r:embed="rId2"/>
          <a:stretch>
            <a:fillRect/>
          </a:stretch>
        </p:blipFill>
        <p:spPr>
          <a:xfrm>
            <a:off x="3124200" y="755966"/>
            <a:ext cx="8432803" cy="5270502"/>
          </a:xfrm>
          <a:prstGeom prst="rect">
            <a:avLst/>
          </a:prstGeom>
        </p:spPr>
      </p:pic>
      <p:sp>
        <p:nvSpPr>
          <p:cNvPr id="6" name="TextBox 5"/>
          <p:cNvSpPr txBox="1"/>
          <p:nvPr/>
        </p:nvSpPr>
        <p:spPr>
          <a:xfrm>
            <a:off x="2286000" y="6041708"/>
            <a:ext cx="9677400" cy="877163"/>
          </a:xfrm>
          <a:prstGeom prst="rect">
            <a:avLst/>
          </a:prstGeom>
          <a:noFill/>
        </p:spPr>
        <p:txBody>
          <a:bodyPr wrap="square" rtlCol="0">
            <a:spAutoFit/>
          </a:bodyPr>
          <a:lstStyle/>
          <a:p>
            <a:r>
              <a:rPr lang="en-US" sz="1700" b="1" dirty="0" smtClean="0">
                <a:solidFill>
                  <a:schemeClr val="bg1"/>
                </a:solidFill>
              </a:rPr>
              <a:t>Form 206 denied by SCSFA.  An issue with the submitted data was found.  The reason for denial is noted on the form.  At this point, an email is sent to the FD notifying the form has been denied.  FD must correct the mistake(s), re-submit and approve at FD level and then re-submit to the SCSFA for </a:t>
            </a:r>
            <a:r>
              <a:rPr lang="en-US" sz="1700" b="1" dirty="0" smtClean="0">
                <a:solidFill>
                  <a:schemeClr val="bg1"/>
                </a:solidFill>
              </a:rPr>
              <a:t>approval.</a:t>
            </a:r>
            <a:endParaRPr lang="en-US" sz="1700" b="1" dirty="0">
              <a:solidFill>
                <a:schemeClr val="bg1"/>
              </a:solidFill>
            </a:endParaRPr>
          </a:p>
        </p:txBody>
      </p:sp>
    </p:spTree>
    <p:extLst>
      <p:ext uri="{BB962C8B-B14F-4D97-AF65-F5344CB8AC3E}">
        <p14:creationId xmlns:p14="http://schemas.microsoft.com/office/powerpoint/2010/main" val="823416155"/>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sz="quarter" idx="13"/>
          </p:nvPr>
        </p:nvSpPr>
        <p:spPr>
          <a:xfrm>
            <a:off x="3048000" y="1143000"/>
            <a:ext cx="8636000" cy="5562600"/>
          </a:xfrm>
        </p:spPr>
        <p:txBody>
          <a:bodyPr>
            <a:noAutofit/>
          </a:bodyPr>
          <a:lstStyle/>
          <a:p>
            <a:r>
              <a:rPr lang="en-US" sz="2800" b="1" dirty="0" smtClean="0"/>
              <a:t>The purpose for the 1% Regional Training is to:</a:t>
            </a:r>
          </a:p>
          <a:p>
            <a:endParaRPr lang="en-US" sz="2800" b="1" dirty="0" smtClean="0"/>
          </a:p>
          <a:p>
            <a:pPr marL="457200" indent="-457200">
              <a:buFont typeface="Arial" charset="0"/>
              <a:buChar char="•"/>
            </a:pPr>
            <a:r>
              <a:rPr lang="en-US" sz="2800" b="1" dirty="0" smtClean="0"/>
              <a:t>Educate </a:t>
            </a:r>
            <a:r>
              <a:rPr lang="en-US" sz="2800" b="1" dirty="0"/>
              <a:t>all SCSFA member </a:t>
            </a:r>
            <a:r>
              <a:rPr lang="en-US" sz="2800" b="1" dirty="0" smtClean="0"/>
              <a:t>departments </a:t>
            </a:r>
          </a:p>
          <a:p>
            <a:pPr marL="457200" indent="-457200">
              <a:buFont typeface="Arial" charset="0"/>
              <a:buChar char="•"/>
            </a:pPr>
            <a:endParaRPr lang="en-US" sz="2800" b="1" dirty="0" smtClean="0"/>
          </a:p>
          <a:p>
            <a:pPr marL="457200" indent="-457200">
              <a:buFont typeface="Arial" charset="0"/>
              <a:buChar char="•"/>
            </a:pPr>
            <a:r>
              <a:rPr lang="en-US" sz="2800" b="1" dirty="0" smtClean="0"/>
              <a:t>Educate individuals who have the oversight of their department's Firemen’s Insurance </a:t>
            </a:r>
            <a:r>
              <a:rPr lang="en-US" sz="2800" b="1" dirty="0"/>
              <a:t>&amp; Inspection </a:t>
            </a:r>
            <a:r>
              <a:rPr lang="en-US" sz="2800" b="1" dirty="0" smtClean="0"/>
              <a:t>Fund account</a:t>
            </a:r>
          </a:p>
          <a:p>
            <a:pPr marL="457200" indent="-457200">
              <a:buFont typeface="Arial" charset="0"/>
              <a:buChar char="•"/>
            </a:pPr>
            <a:endParaRPr lang="en-US" sz="2800" b="1" dirty="0"/>
          </a:p>
          <a:p>
            <a:pPr marL="457200" indent="-457200">
              <a:buFont typeface="Arial" charset="0"/>
              <a:buChar char="•"/>
            </a:pPr>
            <a:r>
              <a:rPr lang="en-US" sz="2800" b="1" dirty="0" smtClean="0"/>
              <a:t>Assure compliance to the State Law and guidelines</a:t>
            </a:r>
          </a:p>
          <a:p>
            <a:endParaRPr lang="en-US" sz="2800" b="1" dirty="0" smtClean="0"/>
          </a:p>
        </p:txBody>
      </p:sp>
      <p:sp>
        <p:nvSpPr>
          <p:cNvPr id="5" name="Title 1"/>
          <p:cNvSpPr>
            <a:spLocks noGrp="1"/>
          </p:cNvSpPr>
          <p:nvPr>
            <p:ph type="title"/>
          </p:nvPr>
        </p:nvSpPr>
        <p:spPr/>
        <p:txBody>
          <a:bodyPr>
            <a:noAutofit/>
          </a:bodyPr>
          <a:lstStyle/>
          <a:p>
            <a:r>
              <a:rPr lang="en-US" sz="3600" u="sng" smtClean="0"/>
              <a:t>Purpose of </a:t>
            </a:r>
            <a:r>
              <a:rPr lang="en-US" sz="3600" u="sng" dirty="0" smtClean="0"/>
              <a:t>Training Session</a:t>
            </a:r>
            <a:endParaRPr lang="en-US" sz="3600" u="sng" dirty="0"/>
          </a:p>
        </p:txBody>
      </p:sp>
    </p:spTree>
    <p:extLst>
      <p:ext uri="{BB962C8B-B14F-4D97-AF65-F5344CB8AC3E}">
        <p14:creationId xmlns:p14="http://schemas.microsoft.com/office/powerpoint/2010/main" val="14445869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blinds(horizontal)">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blinds(horizontal)">
                                      <p:cBhvr>
                                        <p:cTn id="12" dur="500"/>
                                        <p:tgtEl>
                                          <p:spTgt spid="4">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animEffect transition="in" filter="blinds(horizontal)">
                                      <p:cBhvr>
                                        <p:cTn id="1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5" name="Content Placeholder 4"/>
          <p:cNvPicPr>
            <a:picLocks noGrp="1" noChangeAspect="1"/>
          </p:cNvPicPr>
          <p:nvPr>
            <p:ph sz="quarter" idx="13"/>
          </p:nvPr>
        </p:nvPicPr>
        <p:blipFill>
          <a:blip r:embed="rId2"/>
          <a:stretch>
            <a:fillRect/>
          </a:stretch>
        </p:blipFill>
        <p:spPr>
          <a:xfrm>
            <a:off x="3048000" y="838200"/>
            <a:ext cx="8382000" cy="5238750"/>
          </a:xfrm>
          <a:prstGeom prst="rect">
            <a:avLst/>
          </a:prstGeom>
        </p:spPr>
      </p:pic>
      <p:sp>
        <p:nvSpPr>
          <p:cNvPr id="6" name="TextBox 5"/>
          <p:cNvSpPr txBox="1"/>
          <p:nvPr/>
        </p:nvSpPr>
        <p:spPr>
          <a:xfrm>
            <a:off x="2547759" y="6153466"/>
            <a:ext cx="9009244" cy="646331"/>
          </a:xfrm>
          <a:prstGeom prst="rect">
            <a:avLst/>
          </a:prstGeom>
          <a:noFill/>
        </p:spPr>
        <p:txBody>
          <a:bodyPr wrap="square" rtlCol="0">
            <a:spAutoFit/>
          </a:bodyPr>
          <a:lstStyle/>
          <a:p>
            <a:r>
              <a:rPr lang="en-US" b="1" dirty="0" smtClean="0">
                <a:solidFill>
                  <a:schemeClr val="bg1"/>
                </a:solidFill>
              </a:rPr>
              <a:t>Form 206 approved at SCSFA level.  At this point, an email is sent to the FD notifying the form has been approved.</a:t>
            </a:r>
            <a:endParaRPr lang="en-US" b="1" dirty="0">
              <a:solidFill>
                <a:schemeClr val="bg1"/>
              </a:solidFill>
            </a:endParaRPr>
          </a:p>
        </p:txBody>
      </p:sp>
    </p:spTree>
    <p:extLst>
      <p:ext uri="{BB962C8B-B14F-4D97-AF65-F5344CB8AC3E}">
        <p14:creationId xmlns:p14="http://schemas.microsoft.com/office/powerpoint/2010/main" val="77069581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228600"/>
            <a:ext cx="8737603" cy="525463"/>
          </a:xfrm>
        </p:spPr>
        <p:txBody>
          <a:bodyPr>
            <a:normAutofit fontScale="90000"/>
          </a:bodyPr>
          <a:lstStyle/>
          <a:p>
            <a:pPr algn="ctr"/>
            <a:r>
              <a:rPr lang="en-US" u="sng" dirty="0" smtClean="0"/>
              <a:t>Procedures for Completing All Firemen’s Insurance &amp; Inspection Fund Forms</a:t>
            </a:r>
            <a:endParaRPr lang="en-US" u="sng" dirty="0"/>
          </a:p>
        </p:txBody>
      </p:sp>
      <p:pic>
        <p:nvPicPr>
          <p:cNvPr id="5" name="Content Placeholder 4"/>
          <p:cNvPicPr>
            <a:picLocks noGrp="1" noChangeAspect="1"/>
          </p:cNvPicPr>
          <p:nvPr>
            <p:ph sz="quarter" idx="13"/>
          </p:nvPr>
        </p:nvPicPr>
        <p:blipFill>
          <a:blip r:embed="rId2"/>
          <a:stretch>
            <a:fillRect/>
          </a:stretch>
        </p:blipFill>
        <p:spPr>
          <a:xfrm>
            <a:off x="3035301" y="806132"/>
            <a:ext cx="8305800" cy="5191125"/>
          </a:xfrm>
          <a:prstGeom prst="rect">
            <a:avLst/>
          </a:prstGeom>
        </p:spPr>
      </p:pic>
      <p:sp>
        <p:nvSpPr>
          <p:cNvPr id="6" name="TextBox 5"/>
          <p:cNvSpPr txBox="1"/>
          <p:nvPr/>
        </p:nvSpPr>
        <p:spPr>
          <a:xfrm>
            <a:off x="2547759" y="6001383"/>
            <a:ext cx="9009244" cy="923330"/>
          </a:xfrm>
          <a:prstGeom prst="rect">
            <a:avLst/>
          </a:prstGeom>
          <a:noFill/>
        </p:spPr>
        <p:txBody>
          <a:bodyPr wrap="square" rtlCol="0">
            <a:spAutoFit/>
          </a:bodyPr>
          <a:lstStyle/>
          <a:p>
            <a:r>
              <a:rPr lang="en-US" b="1" dirty="0" smtClean="0">
                <a:solidFill>
                  <a:schemeClr val="bg1"/>
                </a:solidFill>
              </a:rPr>
              <a:t>Form 207 approved at SCSFA level.  The steps for submitting Form 206 applies to submitting Form 207.  The Chief of the Department MUST approve Form 207. At this point, an email is sent to the FD notifying the form has been approved.</a:t>
            </a:r>
            <a:endParaRPr lang="en-US" b="1" dirty="0">
              <a:solidFill>
                <a:schemeClr val="bg1"/>
              </a:solidFill>
            </a:endParaRPr>
          </a:p>
        </p:txBody>
      </p:sp>
    </p:spTree>
    <p:extLst>
      <p:ext uri="{BB962C8B-B14F-4D97-AF65-F5344CB8AC3E}">
        <p14:creationId xmlns:p14="http://schemas.microsoft.com/office/powerpoint/2010/main" val="1610721262"/>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249936"/>
            <a:ext cx="9296400" cy="933451"/>
          </a:xfrm>
        </p:spPr>
        <p:txBody>
          <a:bodyPr>
            <a:noAutofit/>
          </a:bodyPr>
          <a:lstStyle/>
          <a:p>
            <a:pPr algn="ctr"/>
            <a:r>
              <a:rPr lang="en-US" sz="4000" dirty="0" smtClean="0">
                <a:ln>
                  <a:solidFill>
                    <a:schemeClr val="tx1">
                      <a:lumMod val="95000"/>
                      <a:lumOff val="5000"/>
                    </a:schemeClr>
                  </a:solidFill>
                </a:ln>
                <a:solidFill>
                  <a:schemeClr val="accent1">
                    <a:lumMod val="40000"/>
                    <a:lumOff val="60000"/>
                  </a:schemeClr>
                </a:solidFill>
              </a:rPr>
              <a:t>GREAT 1% STEWARDSHIP</a:t>
            </a:r>
            <a:br>
              <a:rPr lang="en-US" sz="4000" dirty="0" smtClean="0">
                <a:ln>
                  <a:solidFill>
                    <a:schemeClr val="tx1">
                      <a:lumMod val="95000"/>
                      <a:lumOff val="5000"/>
                    </a:schemeClr>
                  </a:solidFill>
                </a:ln>
                <a:solidFill>
                  <a:schemeClr val="accent1">
                    <a:lumMod val="40000"/>
                    <a:lumOff val="60000"/>
                  </a:schemeClr>
                </a:solidFill>
              </a:rPr>
            </a:br>
            <a:r>
              <a:rPr lang="en-US" sz="3600" dirty="0" smtClean="0">
                <a:ln>
                  <a:solidFill>
                    <a:schemeClr val="tx1">
                      <a:lumMod val="95000"/>
                      <a:lumOff val="5000"/>
                    </a:schemeClr>
                  </a:solidFill>
                </a:ln>
                <a:solidFill>
                  <a:schemeClr val="accent1">
                    <a:lumMod val="40000"/>
                    <a:lumOff val="60000"/>
                  </a:schemeClr>
                </a:solidFill>
              </a:rPr>
              <a:t>SC FIREFIGHTERS ASSOCIATION TRAINING</a:t>
            </a:r>
            <a:endParaRPr lang="en-US" sz="3600" dirty="0">
              <a:ln>
                <a:solidFill>
                  <a:schemeClr val="tx1">
                    <a:lumMod val="95000"/>
                    <a:lumOff val="5000"/>
                  </a:schemeClr>
                </a:solidFill>
              </a:ln>
              <a:solidFill>
                <a:schemeClr val="accent1">
                  <a:lumMod val="40000"/>
                  <a:lumOff val="60000"/>
                </a:schemeClr>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4200" y="76200"/>
            <a:ext cx="1280924" cy="1280924"/>
          </a:xfrm>
          <a:prstGeom prst="rect">
            <a:avLst/>
          </a:prstGeom>
        </p:spPr>
      </p:pic>
    </p:spTree>
    <p:extLst>
      <p:ext uri="{BB962C8B-B14F-4D97-AF65-F5344CB8AC3E}">
        <p14:creationId xmlns:p14="http://schemas.microsoft.com/office/powerpoint/2010/main" val="2477459960"/>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0" y="-66744"/>
            <a:ext cx="6781800" cy="6924744"/>
          </a:xfrm>
          <a:prstGeom prst="rect">
            <a:avLst/>
          </a:prstGeom>
        </p:spPr>
      </p:pic>
    </p:spTree>
    <p:extLst>
      <p:ext uri="{BB962C8B-B14F-4D97-AF65-F5344CB8AC3E}">
        <p14:creationId xmlns:p14="http://schemas.microsoft.com/office/powerpoint/2010/main" val="2333170512"/>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GREAT 1% STEWARDSHIP</a:t>
            </a:r>
            <a:endParaRPr lang="en-US" sz="3600" dirty="0"/>
          </a:p>
        </p:txBody>
      </p:sp>
      <p:sp>
        <p:nvSpPr>
          <p:cNvPr id="3" name="Content Placeholder 2"/>
          <p:cNvSpPr>
            <a:spLocks noGrp="1"/>
          </p:cNvSpPr>
          <p:nvPr>
            <p:ph sz="half" idx="1"/>
          </p:nvPr>
        </p:nvSpPr>
        <p:spPr/>
        <p:txBody>
          <a:bodyPr>
            <a:noAutofit/>
          </a:bodyPr>
          <a:lstStyle/>
          <a:p>
            <a:r>
              <a:rPr lang="en-US" sz="2400" dirty="0" smtClean="0"/>
              <a:t>NOTE!!!</a:t>
            </a:r>
            <a:endParaRPr lang="en-US" sz="2400" dirty="0"/>
          </a:p>
          <a:p>
            <a:r>
              <a:rPr lang="en-US" sz="2400" dirty="0" smtClean="0"/>
              <a:t>Everything we are going to talk about today is on the Association website under 1%.  Therefore we encourage anyone who has any responsibility for 1% funds to visit and review that section of the website.  Whenever there is a change in personnel responsibility for all or part of the 1% funds please make sure they visit the website.</a:t>
            </a:r>
          </a:p>
          <a:p>
            <a:endParaRPr lang="en-US" sz="2400" dirty="0"/>
          </a:p>
          <a:p>
            <a:r>
              <a:rPr lang="en-US" sz="2400" dirty="0" smtClean="0"/>
              <a:t>Keeping up with the 1% information on the website will answer a lot of questions and help you avoid having to put out fires!</a:t>
            </a:r>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902871" y="1524000"/>
            <a:ext cx="2680984" cy="2385868"/>
          </a:xfrm>
          <a:prstGeom prst="rect">
            <a:avLst/>
          </a:prstGeom>
        </p:spPr>
      </p:pic>
    </p:spTree>
    <p:extLst>
      <p:ext uri="{BB962C8B-B14F-4D97-AF65-F5344CB8AC3E}">
        <p14:creationId xmlns:p14="http://schemas.microsoft.com/office/powerpoint/2010/main" val="371080737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8739"/>
            <a:ext cx="6553202" cy="830263"/>
          </a:xfrm>
        </p:spPr>
        <p:txBody>
          <a:bodyPr>
            <a:noAutofit/>
          </a:bodyPr>
          <a:lstStyle/>
          <a:p>
            <a:r>
              <a:rPr lang="en-US" sz="3600" dirty="0" smtClean="0">
                <a:solidFill>
                  <a:schemeClr val="accent6">
                    <a:lumMod val="75000"/>
                  </a:schemeClr>
                </a:solidFill>
              </a:rPr>
              <a:t>SCSFA Grade Policy-1% funds</a:t>
            </a:r>
            <a:endParaRPr lang="en-US" sz="3600" dirty="0"/>
          </a:p>
        </p:txBody>
      </p:sp>
      <p:sp>
        <p:nvSpPr>
          <p:cNvPr id="3" name="Content Placeholder 2"/>
          <p:cNvSpPr>
            <a:spLocks noGrp="1"/>
          </p:cNvSpPr>
          <p:nvPr>
            <p:ph idx="1"/>
          </p:nvPr>
        </p:nvSpPr>
        <p:spPr>
          <a:xfrm>
            <a:off x="2133600" y="889002"/>
            <a:ext cx="10058400" cy="5867400"/>
          </a:xfrm>
        </p:spPr>
        <p:txBody>
          <a:bodyPr>
            <a:normAutofit/>
          </a:bodyPr>
          <a:lstStyle/>
          <a:p>
            <a:r>
              <a:rPr lang="en-US" b="1" dirty="0"/>
              <a:t>A	</a:t>
            </a:r>
            <a:r>
              <a:rPr lang="en-US" dirty="0"/>
              <a:t>-requested records were completed and available, records were in very good condition, and if any findings were noted, they were minor in nature</a:t>
            </a:r>
          </a:p>
          <a:p>
            <a:pPr marL="0" indent="0">
              <a:buNone/>
            </a:pPr>
            <a:endParaRPr lang="en-US" dirty="0"/>
          </a:p>
          <a:p>
            <a:r>
              <a:rPr lang="en-US" b="1" dirty="0"/>
              <a:t>B	</a:t>
            </a:r>
            <a:r>
              <a:rPr lang="en-US" dirty="0"/>
              <a:t>-requested records were completed and available, records were in good condition, and few findings were noted, which were generally minor in nature</a:t>
            </a:r>
          </a:p>
          <a:p>
            <a:pPr marL="0" indent="0">
              <a:buNone/>
            </a:pPr>
            <a:endParaRPr lang="en-US" dirty="0"/>
          </a:p>
          <a:p>
            <a:r>
              <a:rPr lang="en-US" b="1" dirty="0"/>
              <a:t>C	</a:t>
            </a:r>
            <a:r>
              <a:rPr lang="en-US" dirty="0"/>
              <a:t>-requested records were not all completed and available, records were in mediocre condition, and there were several findings and/or some of the findings were more serious in nature. A follow-up audit will be performed in the following year and if another grade of “C” or worse is received the department will no longer be considered a member in good standing upon a vote of the SCSFA Executive Committee</a:t>
            </a:r>
            <a:r>
              <a:rPr lang="en-US" dirty="0" smtClean="0"/>
              <a:t>.</a:t>
            </a:r>
            <a:endParaRPr lang="en-US" dirty="0"/>
          </a:p>
        </p:txBody>
      </p:sp>
    </p:spTree>
    <p:extLst>
      <p:ext uri="{BB962C8B-B14F-4D97-AF65-F5344CB8AC3E}">
        <p14:creationId xmlns:p14="http://schemas.microsoft.com/office/powerpoint/2010/main" val="488301786"/>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8739"/>
            <a:ext cx="6553202" cy="830263"/>
          </a:xfrm>
        </p:spPr>
        <p:txBody>
          <a:bodyPr>
            <a:noAutofit/>
          </a:bodyPr>
          <a:lstStyle/>
          <a:p>
            <a:r>
              <a:rPr lang="en-US" sz="3600" dirty="0" smtClean="0">
                <a:solidFill>
                  <a:schemeClr val="accent6">
                    <a:lumMod val="75000"/>
                  </a:schemeClr>
                </a:solidFill>
              </a:rPr>
              <a:t>SCSFA Grade Policy-1% funds</a:t>
            </a:r>
            <a:endParaRPr lang="en-US" sz="3600" dirty="0"/>
          </a:p>
        </p:txBody>
      </p:sp>
      <p:sp>
        <p:nvSpPr>
          <p:cNvPr id="3" name="Content Placeholder 2"/>
          <p:cNvSpPr>
            <a:spLocks noGrp="1"/>
          </p:cNvSpPr>
          <p:nvPr>
            <p:ph idx="1"/>
          </p:nvPr>
        </p:nvSpPr>
        <p:spPr>
          <a:xfrm>
            <a:off x="2286000" y="889002"/>
            <a:ext cx="9829800" cy="5791200"/>
          </a:xfrm>
        </p:spPr>
        <p:txBody>
          <a:bodyPr>
            <a:normAutofit/>
          </a:bodyPr>
          <a:lstStyle/>
          <a:p>
            <a:r>
              <a:rPr lang="en-US" b="1" dirty="0" smtClean="0"/>
              <a:t>D</a:t>
            </a:r>
            <a:r>
              <a:rPr lang="en-US" b="1" dirty="0"/>
              <a:t>	</a:t>
            </a:r>
            <a:r>
              <a:rPr lang="en-US" dirty="0"/>
              <a:t>-requested records were generally not completed and available, existing records were not in good condition, and findings were serious in nature.  A follow-up audit will be performed in the following year and if another grade of “C” or worse is received the department will no longer be considered a member in good standing upon a vote of the SCSFA Executive Committee.</a:t>
            </a:r>
          </a:p>
          <a:p>
            <a:pPr marL="0" indent="0">
              <a:buNone/>
            </a:pPr>
            <a:endParaRPr lang="en-US" dirty="0"/>
          </a:p>
          <a:p>
            <a:r>
              <a:rPr lang="en-US" b="1" dirty="0"/>
              <a:t>F	</a:t>
            </a:r>
            <a:r>
              <a:rPr lang="en-US" dirty="0"/>
              <a:t>-requested records not completed and few if any were available, any existing records were in poor condition, and findings were serious in nature.  A department that receives a grade of “F” is considered a member not in good standing upon a vote of the SCSFA Executive Committee.</a:t>
            </a:r>
          </a:p>
        </p:txBody>
      </p:sp>
    </p:spTree>
    <p:extLst>
      <p:ext uri="{BB962C8B-B14F-4D97-AF65-F5344CB8AC3E}">
        <p14:creationId xmlns:p14="http://schemas.microsoft.com/office/powerpoint/2010/main" val="4277296449"/>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 Placeholder 12"/>
          <p:cNvSpPr>
            <a:spLocks noGrp="1"/>
          </p:cNvSpPr>
          <p:nvPr>
            <p:ph type="body" sz="quarter" idx="15"/>
          </p:nvPr>
        </p:nvSpPr>
        <p:spPr>
          <a:xfrm>
            <a:off x="5892800" y="1098908"/>
            <a:ext cx="4648200" cy="838200"/>
          </a:xfrm>
        </p:spPr>
        <p:txBody>
          <a:bodyPr>
            <a:noAutofit/>
          </a:bodyPr>
          <a:lstStyle/>
          <a:p>
            <a:r>
              <a:rPr lang="en-US" sz="1700" dirty="0" smtClean="0"/>
              <a:t>Selection of departments to audit</a:t>
            </a:r>
          </a:p>
          <a:p>
            <a:pPr marL="342900" indent="-285750">
              <a:buFont typeface="Arial" panose="020B0604020202020204" pitchFamily="34" charset="0"/>
              <a:buChar char="•"/>
            </a:pPr>
            <a:r>
              <a:rPr lang="en-US" sz="1700" dirty="0" smtClean="0"/>
              <a:t>GF-second and third visits from the prior year</a:t>
            </a:r>
          </a:p>
          <a:p>
            <a:pPr marL="342900" indent="-285750">
              <a:buFont typeface="Arial" panose="020B0604020202020204" pitchFamily="34" charset="0"/>
              <a:buChar char="•"/>
            </a:pPr>
            <a:r>
              <a:rPr lang="en-US" sz="1700" dirty="0" smtClean="0"/>
              <a:t>SCSFA 1% Staff selects primarily based on noncompliance</a:t>
            </a:r>
            <a:endParaRPr lang="en-US" sz="1700" dirty="0"/>
          </a:p>
        </p:txBody>
      </p:sp>
      <p:sp>
        <p:nvSpPr>
          <p:cNvPr id="45" name="Text Placeholder 13"/>
          <p:cNvSpPr>
            <a:spLocks noGrp="1"/>
          </p:cNvSpPr>
          <p:nvPr>
            <p:ph type="body" sz="quarter" idx="16"/>
          </p:nvPr>
        </p:nvSpPr>
        <p:spPr>
          <a:xfrm>
            <a:off x="5926204" y="2532725"/>
            <a:ext cx="4648200" cy="838200"/>
          </a:xfrm>
        </p:spPr>
        <p:txBody>
          <a:bodyPr>
            <a:normAutofit fontScale="92500" lnSpcReduction="20000"/>
          </a:bodyPr>
          <a:lstStyle/>
          <a:p>
            <a:r>
              <a:rPr lang="en-US" dirty="0" smtClean="0"/>
              <a:t>Letters and requests sent to departments</a:t>
            </a:r>
          </a:p>
          <a:p>
            <a:pPr marL="342900" indent="-285750">
              <a:buFont typeface="Arial" panose="020B0604020202020204" pitchFamily="34" charset="0"/>
              <a:buChar char="•"/>
            </a:pPr>
            <a:r>
              <a:rPr lang="en-US" dirty="0" smtClean="0"/>
              <a:t>SCSFA 1% Staff informs them</a:t>
            </a:r>
          </a:p>
          <a:p>
            <a:pPr marL="342900" indent="-285750">
              <a:buFont typeface="Arial" panose="020B0604020202020204" pitchFamily="34" charset="0"/>
              <a:buChar char="•"/>
            </a:pPr>
            <a:r>
              <a:rPr lang="en-US" dirty="0" smtClean="0"/>
              <a:t>GF sends list of information needed</a:t>
            </a:r>
            <a:endParaRPr lang="en-US" dirty="0"/>
          </a:p>
        </p:txBody>
      </p:sp>
      <p:sp>
        <p:nvSpPr>
          <p:cNvPr id="46" name="Text Placeholder 14"/>
          <p:cNvSpPr>
            <a:spLocks noGrp="1"/>
          </p:cNvSpPr>
          <p:nvPr>
            <p:ph type="body" sz="quarter" idx="17"/>
          </p:nvPr>
        </p:nvSpPr>
        <p:spPr>
          <a:xfrm>
            <a:off x="5892800" y="3846251"/>
            <a:ext cx="5283200" cy="1346200"/>
          </a:xfrm>
        </p:spPr>
        <p:txBody>
          <a:bodyPr>
            <a:normAutofit fontScale="92500" lnSpcReduction="20000"/>
          </a:bodyPr>
          <a:lstStyle/>
          <a:p>
            <a:r>
              <a:rPr lang="en-US" dirty="0" smtClean="0"/>
              <a:t>GF Audit fieldwork</a:t>
            </a:r>
          </a:p>
          <a:p>
            <a:pPr marL="342900" indent="-285750">
              <a:buFont typeface="Arial" panose="020B0604020202020204" pitchFamily="34" charset="0"/>
              <a:buChar char="•"/>
            </a:pPr>
            <a:r>
              <a:rPr lang="en-US" dirty="0" smtClean="0"/>
              <a:t>On-site visit (review findings at end)</a:t>
            </a:r>
          </a:p>
          <a:p>
            <a:pPr marL="342900" indent="-285750">
              <a:buFont typeface="Arial" panose="020B0604020202020204" pitchFamily="34" charset="0"/>
              <a:buChar char="•"/>
            </a:pPr>
            <a:r>
              <a:rPr lang="en-US" dirty="0" smtClean="0"/>
              <a:t>Report drafted</a:t>
            </a:r>
          </a:p>
          <a:p>
            <a:pPr marL="342900" indent="-285750">
              <a:buFont typeface="Arial" panose="020B0604020202020204" pitchFamily="34" charset="0"/>
              <a:buChar char="•"/>
            </a:pPr>
            <a:r>
              <a:rPr lang="en-US" dirty="0" smtClean="0"/>
              <a:t>Work reviewed by manager and partner-grade assigned by GF</a:t>
            </a:r>
            <a:endParaRPr lang="en-US" dirty="0"/>
          </a:p>
        </p:txBody>
      </p:sp>
      <p:sp>
        <p:nvSpPr>
          <p:cNvPr id="47" name="Text Placeholder 10"/>
          <p:cNvSpPr>
            <a:spLocks noGrp="1"/>
          </p:cNvSpPr>
          <p:nvPr>
            <p:ph type="body" sz="quarter" idx="18"/>
          </p:nvPr>
        </p:nvSpPr>
        <p:spPr>
          <a:xfrm>
            <a:off x="5864004" y="5523266"/>
            <a:ext cx="5794595" cy="1410934"/>
          </a:xfrm>
        </p:spPr>
        <p:txBody>
          <a:bodyPr>
            <a:normAutofit fontScale="92500" lnSpcReduction="20000"/>
          </a:bodyPr>
          <a:lstStyle/>
          <a:p>
            <a:r>
              <a:rPr lang="en-US" dirty="0" smtClean="0"/>
              <a:t>SCFA review</a:t>
            </a:r>
          </a:p>
          <a:p>
            <a:pPr marL="342900" indent="-285750">
              <a:buFont typeface="Arial" panose="020B0604020202020204" pitchFamily="34" charset="0"/>
              <a:buChar char="•"/>
            </a:pPr>
            <a:r>
              <a:rPr lang="en-US" dirty="0" smtClean="0"/>
              <a:t>GF and SCSFA review each report, workpapers and grade together</a:t>
            </a:r>
          </a:p>
          <a:p>
            <a:pPr marL="342900" indent="-285750">
              <a:buFont typeface="Arial" panose="020B0604020202020204" pitchFamily="34" charset="0"/>
              <a:buChar char="•"/>
            </a:pPr>
            <a:r>
              <a:rPr lang="en-US" dirty="0" smtClean="0"/>
              <a:t>Report drafts are sent to departments</a:t>
            </a:r>
          </a:p>
          <a:p>
            <a:pPr marL="342900" indent="-285750">
              <a:buFont typeface="Arial" panose="020B0604020202020204" pitchFamily="34" charset="0"/>
              <a:buChar char="•"/>
            </a:pPr>
            <a:r>
              <a:rPr lang="en-US" dirty="0" smtClean="0"/>
              <a:t>Audit results are presented to SCSFA Executive Committee</a:t>
            </a:r>
          </a:p>
          <a:p>
            <a:endParaRPr lang="en-US" dirty="0"/>
          </a:p>
        </p:txBody>
      </p:sp>
      <p:sp>
        <p:nvSpPr>
          <p:cNvPr id="10" name="Title 9"/>
          <p:cNvSpPr>
            <a:spLocks noGrp="1"/>
          </p:cNvSpPr>
          <p:nvPr>
            <p:ph type="title"/>
          </p:nvPr>
        </p:nvSpPr>
        <p:spPr>
          <a:xfrm>
            <a:off x="2514598" y="76201"/>
            <a:ext cx="6553202" cy="525463"/>
          </a:xfrm>
        </p:spPr>
        <p:txBody>
          <a:bodyPr>
            <a:noAutofit/>
          </a:bodyPr>
          <a:lstStyle/>
          <a:p>
            <a:r>
              <a:rPr lang="en-US" sz="3200" dirty="0" smtClean="0"/>
              <a:t>1% Audit Process</a:t>
            </a:r>
            <a:endParaRPr lang="en-US" sz="3200" dirty="0">
              <a:solidFill>
                <a:schemeClr val="accent6">
                  <a:lumMod val="75000"/>
                </a:schemeClr>
              </a:solidFill>
            </a:endParaRPr>
          </a:p>
        </p:txBody>
      </p:sp>
      <p:sp>
        <p:nvSpPr>
          <p:cNvPr id="57" name="TextBox 56"/>
          <p:cNvSpPr txBox="1"/>
          <p:nvPr/>
        </p:nvSpPr>
        <p:spPr>
          <a:xfrm>
            <a:off x="3886202" y="685800"/>
            <a:ext cx="1957587" cy="261610"/>
          </a:xfrm>
          <a:prstGeom prst="rect">
            <a:avLst/>
          </a:prstGeom>
          <a:noFill/>
        </p:spPr>
        <p:txBody>
          <a:bodyPr wrap="none" rtlCol="0">
            <a:spAutoFit/>
          </a:bodyPr>
          <a:lstStyle/>
          <a:p>
            <a:r>
              <a:rPr lang="en-US" sz="1100" dirty="0">
                <a:solidFill>
                  <a:schemeClr val="bg1">
                    <a:lumMod val="10000"/>
                  </a:schemeClr>
                </a:solidFill>
              </a:rPr>
              <a:t>Click Mouse Reveal Next Phase</a:t>
            </a:r>
          </a:p>
        </p:txBody>
      </p:sp>
      <p:grpSp>
        <p:nvGrpSpPr>
          <p:cNvPr id="4" name="Group 3"/>
          <p:cNvGrpSpPr/>
          <p:nvPr/>
        </p:nvGrpSpPr>
        <p:grpSpPr>
          <a:xfrm>
            <a:off x="2305956" y="1098908"/>
            <a:ext cx="3335121" cy="1100125"/>
            <a:chOff x="2288278" y="1098907"/>
            <a:chExt cx="3335121" cy="1100125"/>
          </a:xfrm>
        </p:grpSpPr>
        <p:grpSp>
          <p:nvGrpSpPr>
            <p:cNvPr id="21" name="Group 20"/>
            <p:cNvGrpSpPr/>
            <p:nvPr/>
          </p:nvGrpSpPr>
          <p:grpSpPr>
            <a:xfrm rot="5400000">
              <a:off x="3405776" y="-18591"/>
              <a:ext cx="1100125" cy="3335121"/>
              <a:chOff x="2678112" y="1001713"/>
              <a:chExt cx="4506913" cy="7004050"/>
            </a:xfrm>
          </p:grpSpPr>
          <p:sp>
            <p:nvSpPr>
              <p:cNvPr id="22"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Box 2"/>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1</a:t>
              </a:r>
            </a:p>
          </p:txBody>
        </p:sp>
      </p:grpSp>
      <p:grpSp>
        <p:nvGrpSpPr>
          <p:cNvPr id="41" name="Group 40"/>
          <p:cNvGrpSpPr/>
          <p:nvPr/>
        </p:nvGrpSpPr>
        <p:grpSpPr>
          <a:xfrm>
            <a:off x="2379879" y="2586805"/>
            <a:ext cx="3335121" cy="1100125"/>
            <a:chOff x="2288278" y="1098907"/>
            <a:chExt cx="3335121" cy="1100125"/>
          </a:xfrm>
        </p:grpSpPr>
        <p:grpSp>
          <p:nvGrpSpPr>
            <p:cNvPr id="42" name="Group 41"/>
            <p:cNvGrpSpPr/>
            <p:nvPr/>
          </p:nvGrpSpPr>
          <p:grpSpPr>
            <a:xfrm rot="5400000">
              <a:off x="3405776" y="-18591"/>
              <a:ext cx="1100125" cy="3335121"/>
              <a:chOff x="2678112" y="1001713"/>
              <a:chExt cx="4506913" cy="7004050"/>
            </a:xfrm>
          </p:grpSpPr>
          <p:sp>
            <p:nvSpPr>
              <p:cNvPr id="61"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43" name="TextBox 42"/>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2</a:t>
              </a:r>
            </a:p>
          </p:txBody>
        </p:sp>
      </p:grpSp>
      <p:grpSp>
        <p:nvGrpSpPr>
          <p:cNvPr id="63" name="Group 62"/>
          <p:cNvGrpSpPr/>
          <p:nvPr/>
        </p:nvGrpSpPr>
        <p:grpSpPr>
          <a:xfrm>
            <a:off x="2330597" y="4074702"/>
            <a:ext cx="3335121" cy="1100125"/>
            <a:chOff x="2288278" y="1098907"/>
            <a:chExt cx="3335121" cy="1100125"/>
          </a:xfrm>
        </p:grpSpPr>
        <p:grpSp>
          <p:nvGrpSpPr>
            <p:cNvPr id="64" name="Group 63"/>
            <p:cNvGrpSpPr/>
            <p:nvPr/>
          </p:nvGrpSpPr>
          <p:grpSpPr>
            <a:xfrm rot="5400000">
              <a:off x="3405776" y="-18591"/>
              <a:ext cx="1100125" cy="3335121"/>
              <a:chOff x="2678112" y="1001713"/>
              <a:chExt cx="4506913" cy="7004050"/>
            </a:xfrm>
          </p:grpSpPr>
          <p:sp>
            <p:nvSpPr>
              <p:cNvPr id="66"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65" name="TextBox 64"/>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3</a:t>
              </a:r>
            </a:p>
          </p:txBody>
        </p:sp>
      </p:grpSp>
      <p:grpSp>
        <p:nvGrpSpPr>
          <p:cNvPr id="68" name="Group 67"/>
          <p:cNvGrpSpPr/>
          <p:nvPr/>
        </p:nvGrpSpPr>
        <p:grpSpPr>
          <a:xfrm>
            <a:off x="2355238" y="5562600"/>
            <a:ext cx="3335121" cy="1100125"/>
            <a:chOff x="2288278" y="1098907"/>
            <a:chExt cx="3335121" cy="1100125"/>
          </a:xfrm>
        </p:grpSpPr>
        <p:grpSp>
          <p:nvGrpSpPr>
            <p:cNvPr id="69" name="Group 68"/>
            <p:cNvGrpSpPr/>
            <p:nvPr/>
          </p:nvGrpSpPr>
          <p:grpSpPr>
            <a:xfrm rot="5400000">
              <a:off x="3405776" y="-18591"/>
              <a:ext cx="1100125" cy="3335121"/>
              <a:chOff x="2678112" y="1001713"/>
              <a:chExt cx="4506913" cy="7004050"/>
            </a:xfrm>
          </p:grpSpPr>
          <p:sp>
            <p:nvSpPr>
              <p:cNvPr id="71" name="Freeform 6"/>
              <p:cNvSpPr>
                <a:spLocks/>
              </p:cNvSpPr>
              <p:nvPr/>
            </p:nvSpPr>
            <p:spPr bwMode="auto">
              <a:xfrm>
                <a:off x="2678112" y="1001713"/>
                <a:ext cx="4506913" cy="7004050"/>
              </a:xfrm>
              <a:custGeom>
                <a:avLst/>
                <a:gdLst>
                  <a:gd name="T0" fmla="*/ 1610 w 3163"/>
                  <a:gd name="T1" fmla="*/ 4915 h 4915"/>
                  <a:gd name="T2" fmla="*/ 2963 w 3163"/>
                  <a:gd name="T3" fmla="*/ 4160 h 4915"/>
                  <a:gd name="T4" fmla="*/ 3039 w 3163"/>
                  <a:gd name="T5" fmla="*/ 3827 h 4915"/>
                  <a:gd name="T6" fmla="*/ 2773 w 3163"/>
                  <a:gd name="T7" fmla="*/ 4065 h 4915"/>
                  <a:gd name="T8" fmla="*/ 3087 w 3163"/>
                  <a:gd name="T9" fmla="*/ 3390 h 4915"/>
                  <a:gd name="T10" fmla="*/ 2916 w 3163"/>
                  <a:gd name="T11" fmla="*/ 2203 h 4915"/>
                  <a:gd name="T12" fmla="*/ 2821 w 3163"/>
                  <a:gd name="T13" fmla="*/ 2232 h 4915"/>
                  <a:gd name="T14" fmla="*/ 2631 w 3163"/>
                  <a:gd name="T15" fmla="*/ 2954 h 4915"/>
                  <a:gd name="T16" fmla="*/ 2669 w 3163"/>
                  <a:gd name="T17" fmla="*/ 2659 h 4915"/>
                  <a:gd name="T18" fmla="*/ 2498 w 3163"/>
                  <a:gd name="T19" fmla="*/ 1386 h 4915"/>
                  <a:gd name="T20" fmla="*/ 2270 w 3163"/>
                  <a:gd name="T21" fmla="*/ 1045 h 4915"/>
                  <a:gd name="T22" fmla="*/ 2242 w 3163"/>
                  <a:gd name="T23" fmla="*/ 1348 h 4915"/>
                  <a:gd name="T24" fmla="*/ 1586 w 3163"/>
                  <a:gd name="T25" fmla="*/ 218 h 4915"/>
                  <a:gd name="T26" fmla="*/ 1491 w 3163"/>
                  <a:gd name="T27" fmla="*/ 399 h 4915"/>
                  <a:gd name="T28" fmla="*/ 1425 w 3163"/>
                  <a:gd name="T29" fmla="*/ 1320 h 4915"/>
                  <a:gd name="T30" fmla="*/ 1206 w 3163"/>
                  <a:gd name="T31" fmla="*/ 2099 h 4915"/>
                  <a:gd name="T32" fmla="*/ 1111 w 3163"/>
                  <a:gd name="T33" fmla="*/ 1586 h 4915"/>
                  <a:gd name="T34" fmla="*/ 950 w 3163"/>
                  <a:gd name="T35" fmla="*/ 1367 h 4915"/>
                  <a:gd name="T36" fmla="*/ 978 w 3163"/>
                  <a:gd name="T37" fmla="*/ 1643 h 4915"/>
                  <a:gd name="T38" fmla="*/ 598 w 3163"/>
                  <a:gd name="T39" fmla="*/ 2260 h 4915"/>
                  <a:gd name="T40" fmla="*/ 371 w 3163"/>
                  <a:gd name="T41" fmla="*/ 2897 h 4915"/>
                  <a:gd name="T42" fmla="*/ 465 w 3163"/>
                  <a:gd name="T43" fmla="*/ 3286 h 4915"/>
                  <a:gd name="T44" fmla="*/ 295 w 3163"/>
                  <a:gd name="T45" fmla="*/ 3049 h 4915"/>
                  <a:gd name="T46" fmla="*/ 285 w 3163"/>
                  <a:gd name="T47" fmla="*/ 2745 h 4915"/>
                  <a:gd name="T48" fmla="*/ 162 w 3163"/>
                  <a:gd name="T49" fmla="*/ 3172 h 4915"/>
                  <a:gd name="T50" fmla="*/ 399 w 3163"/>
                  <a:gd name="T51" fmla="*/ 3818 h 4915"/>
                  <a:gd name="T52" fmla="*/ 171 w 3163"/>
                  <a:gd name="T53" fmla="*/ 3694 h 4915"/>
                  <a:gd name="T54" fmla="*/ 48 w 3163"/>
                  <a:gd name="T55" fmla="*/ 3419 h 4915"/>
                  <a:gd name="T56" fmla="*/ 299 w 3163"/>
                  <a:gd name="T57" fmla="*/ 4188 h 4915"/>
                  <a:gd name="T58" fmla="*/ 1610 w 3163"/>
                  <a:gd name="T59" fmla="*/ 4915 h 4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3" h="4915">
                    <a:moveTo>
                      <a:pt x="1610" y="4915"/>
                    </a:moveTo>
                    <a:cubicBezTo>
                      <a:pt x="2180" y="4915"/>
                      <a:pt x="2764" y="4616"/>
                      <a:pt x="2963" y="4160"/>
                    </a:cubicBezTo>
                    <a:cubicBezTo>
                      <a:pt x="3163" y="3704"/>
                      <a:pt x="3125" y="3694"/>
                      <a:pt x="3039" y="3827"/>
                    </a:cubicBezTo>
                    <a:cubicBezTo>
                      <a:pt x="2954" y="3960"/>
                      <a:pt x="2773" y="4065"/>
                      <a:pt x="2773" y="4065"/>
                    </a:cubicBezTo>
                    <a:cubicBezTo>
                      <a:pt x="2773" y="4065"/>
                      <a:pt x="3049" y="3704"/>
                      <a:pt x="3087" y="3390"/>
                    </a:cubicBezTo>
                    <a:cubicBezTo>
                      <a:pt x="3125" y="3077"/>
                      <a:pt x="2992" y="2336"/>
                      <a:pt x="2916" y="2203"/>
                    </a:cubicBezTo>
                    <a:cubicBezTo>
                      <a:pt x="2840" y="2070"/>
                      <a:pt x="2802" y="1956"/>
                      <a:pt x="2821" y="2232"/>
                    </a:cubicBezTo>
                    <a:cubicBezTo>
                      <a:pt x="2840" y="2507"/>
                      <a:pt x="2678" y="2849"/>
                      <a:pt x="2631" y="2954"/>
                    </a:cubicBezTo>
                    <a:cubicBezTo>
                      <a:pt x="2583" y="3058"/>
                      <a:pt x="2631" y="2925"/>
                      <a:pt x="2669" y="2659"/>
                    </a:cubicBezTo>
                    <a:cubicBezTo>
                      <a:pt x="2707" y="2393"/>
                      <a:pt x="2659" y="1690"/>
                      <a:pt x="2498" y="1386"/>
                    </a:cubicBezTo>
                    <a:cubicBezTo>
                      <a:pt x="2337" y="1083"/>
                      <a:pt x="2270" y="845"/>
                      <a:pt x="2270" y="1045"/>
                    </a:cubicBezTo>
                    <a:cubicBezTo>
                      <a:pt x="2270" y="1244"/>
                      <a:pt x="2242" y="1348"/>
                      <a:pt x="2242" y="1348"/>
                    </a:cubicBezTo>
                    <a:cubicBezTo>
                      <a:pt x="2242" y="1348"/>
                      <a:pt x="2023" y="437"/>
                      <a:pt x="1586" y="218"/>
                    </a:cubicBezTo>
                    <a:cubicBezTo>
                      <a:pt x="1149" y="0"/>
                      <a:pt x="1396" y="104"/>
                      <a:pt x="1491" y="399"/>
                    </a:cubicBezTo>
                    <a:cubicBezTo>
                      <a:pt x="1586" y="693"/>
                      <a:pt x="1510" y="1121"/>
                      <a:pt x="1425" y="1320"/>
                    </a:cubicBezTo>
                    <a:cubicBezTo>
                      <a:pt x="1339" y="1519"/>
                      <a:pt x="1197" y="1956"/>
                      <a:pt x="1206" y="2099"/>
                    </a:cubicBezTo>
                    <a:cubicBezTo>
                      <a:pt x="1216" y="2241"/>
                      <a:pt x="1178" y="1719"/>
                      <a:pt x="1111" y="1586"/>
                    </a:cubicBezTo>
                    <a:cubicBezTo>
                      <a:pt x="1045" y="1453"/>
                      <a:pt x="950" y="1367"/>
                      <a:pt x="950" y="1367"/>
                    </a:cubicBezTo>
                    <a:cubicBezTo>
                      <a:pt x="950" y="1367"/>
                      <a:pt x="997" y="1472"/>
                      <a:pt x="978" y="1643"/>
                    </a:cubicBezTo>
                    <a:cubicBezTo>
                      <a:pt x="959" y="1814"/>
                      <a:pt x="722" y="2108"/>
                      <a:pt x="598" y="2260"/>
                    </a:cubicBezTo>
                    <a:cubicBezTo>
                      <a:pt x="475" y="2412"/>
                      <a:pt x="323" y="2688"/>
                      <a:pt x="371" y="2897"/>
                    </a:cubicBezTo>
                    <a:cubicBezTo>
                      <a:pt x="418" y="3106"/>
                      <a:pt x="465" y="3286"/>
                      <a:pt x="465" y="3286"/>
                    </a:cubicBezTo>
                    <a:cubicBezTo>
                      <a:pt x="465" y="3286"/>
                      <a:pt x="323" y="3191"/>
                      <a:pt x="295" y="3049"/>
                    </a:cubicBezTo>
                    <a:cubicBezTo>
                      <a:pt x="266" y="2906"/>
                      <a:pt x="285" y="2745"/>
                      <a:pt x="285" y="2745"/>
                    </a:cubicBezTo>
                    <a:cubicBezTo>
                      <a:pt x="285" y="2745"/>
                      <a:pt x="133" y="2954"/>
                      <a:pt x="162" y="3172"/>
                    </a:cubicBezTo>
                    <a:cubicBezTo>
                      <a:pt x="190" y="3390"/>
                      <a:pt x="333" y="3761"/>
                      <a:pt x="399" y="3818"/>
                    </a:cubicBezTo>
                    <a:cubicBezTo>
                      <a:pt x="465" y="3875"/>
                      <a:pt x="228" y="3799"/>
                      <a:pt x="171" y="3694"/>
                    </a:cubicBezTo>
                    <a:cubicBezTo>
                      <a:pt x="114" y="3590"/>
                      <a:pt x="48" y="3419"/>
                      <a:pt x="48" y="3419"/>
                    </a:cubicBezTo>
                    <a:cubicBezTo>
                      <a:pt x="48" y="3419"/>
                      <a:pt x="0" y="3818"/>
                      <a:pt x="299" y="4188"/>
                    </a:cubicBezTo>
                    <a:cubicBezTo>
                      <a:pt x="598" y="4559"/>
                      <a:pt x="869" y="4915"/>
                      <a:pt x="1610" y="4915"/>
                    </a:cubicBezTo>
                    <a:close/>
                  </a:path>
                </a:pathLst>
              </a:custGeom>
              <a:gradFill>
                <a:gsLst>
                  <a:gs pos="22000">
                    <a:schemeClr val="accent6">
                      <a:lumMod val="50000"/>
                    </a:schemeClr>
                  </a:gs>
                  <a:gs pos="75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6200000" scaled="0"/>
                </a:gra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7"/>
              <p:cNvSpPr>
                <a:spLocks/>
              </p:cNvSpPr>
              <p:nvPr/>
            </p:nvSpPr>
            <p:spPr bwMode="auto">
              <a:xfrm>
                <a:off x="3733800" y="2057400"/>
                <a:ext cx="2640013" cy="5916613"/>
              </a:xfrm>
              <a:custGeom>
                <a:avLst/>
                <a:gdLst>
                  <a:gd name="T0" fmla="*/ 755 w 1852"/>
                  <a:gd name="T1" fmla="*/ 4060 h 4152"/>
                  <a:gd name="T2" fmla="*/ 271 w 1852"/>
                  <a:gd name="T3" fmla="*/ 2692 h 4152"/>
                  <a:gd name="T4" fmla="*/ 1111 w 1852"/>
                  <a:gd name="T5" fmla="*/ 1025 h 4152"/>
                  <a:gd name="T6" fmla="*/ 1197 w 1852"/>
                  <a:gd name="T7" fmla="*/ 541 h 4152"/>
                  <a:gd name="T8" fmla="*/ 1410 w 1852"/>
                  <a:gd name="T9" fmla="*/ 2037 h 4152"/>
                  <a:gd name="T10" fmla="*/ 1154 w 1852"/>
                  <a:gd name="T11" fmla="*/ 3134 h 4152"/>
                  <a:gd name="T12" fmla="*/ 1496 w 1852"/>
                  <a:gd name="T13" fmla="*/ 3020 h 4152"/>
                  <a:gd name="T14" fmla="*/ 1738 w 1852"/>
                  <a:gd name="T15" fmla="*/ 2635 h 4152"/>
                  <a:gd name="T16" fmla="*/ 1838 w 1852"/>
                  <a:gd name="T17" fmla="*/ 2977 h 4152"/>
                  <a:gd name="T18" fmla="*/ 1439 w 1852"/>
                  <a:gd name="T19" fmla="*/ 3661 h 4152"/>
                  <a:gd name="T20" fmla="*/ 1026 w 1852"/>
                  <a:gd name="T21" fmla="*/ 4074 h 4152"/>
                  <a:gd name="T22" fmla="*/ 755 w 1852"/>
                  <a:gd name="T23" fmla="*/ 4060 h 4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52" h="4152">
                    <a:moveTo>
                      <a:pt x="755" y="4060"/>
                    </a:moveTo>
                    <a:cubicBezTo>
                      <a:pt x="527" y="3967"/>
                      <a:pt x="0" y="3419"/>
                      <a:pt x="271" y="2692"/>
                    </a:cubicBezTo>
                    <a:cubicBezTo>
                      <a:pt x="541" y="1966"/>
                      <a:pt x="976" y="1545"/>
                      <a:pt x="1111" y="1025"/>
                    </a:cubicBezTo>
                    <a:cubicBezTo>
                      <a:pt x="1194" y="708"/>
                      <a:pt x="969" y="0"/>
                      <a:pt x="1197" y="541"/>
                    </a:cubicBezTo>
                    <a:cubicBezTo>
                      <a:pt x="1425" y="1082"/>
                      <a:pt x="1624" y="1624"/>
                      <a:pt x="1410" y="2037"/>
                    </a:cubicBezTo>
                    <a:cubicBezTo>
                      <a:pt x="1197" y="2450"/>
                      <a:pt x="1068" y="3034"/>
                      <a:pt x="1154" y="3134"/>
                    </a:cubicBezTo>
                    <a:cubicBezTo>
                      <a:pt x="1239" y="3234"/>
                      <a:pt x="1409" y="3106"/>
                      <a:pt x="1496" y="3020"/>
                    </a:cubicBezTo>
                    <a:cubicBezTo>
                      <a:pt x="1624" y="2892"/>
                      <a:pt x="1724" y="2735"/>
                      <a:pt x="1738" y="2635"/>
                    </a:cubicBezTo>
                    <a:cubicBezTo>
                      <a:pt x="1752" y="2535"/>
                      <a:pt x="1823" y="2792"/>
                      <a:pt x="1838" y="2977"/>
                    </a:cubicBezTo>
                    <a:cubicBezTo>
                      <a:pt x="1852" y="3162"/>
                      <a:pt x="1667" y="3461"/>
                      <a:pt x="1439" y="3661"/>
                    </a:cubicBezTo>
                    <a:cubicBezTo>
                      <a:pt x="1261" y="3816"/>
                      <a:pt x="1111" y="3960"/>
                      <a:pt x="1026" y="4074"/>
                    </a:cubicBezTo>
                    <a:cubicBezTo>
                      <a:pt x="974" y="4142"/>
                      <a:pt x="983" y="4152"/>
                      <a:pt x="755" y="4060"/>
                    </a:cubicBezTo>
                    <a:close/>
                  </a:path>
                </a:pathLst>
              </a:custGeom>
              <a:gradFill>
                <a:gsLst>
                  <a:gs pos="18000">
                    <a:schemeClr val="accent6">
                      <a:lumMod val="50000"/>
                    </a:schemeClr>
                  </a:gs>
                  <a:gs pos="74000">
                    <a:schemeClr val="accent1">
                      <a:lumMod val="50000"/>
                    </a:schemeClr>
                  </a:gs>
                  <a:gs pos="100000">
                    <a:schemeClr val="tx1">
                      <a:lumMod val="95000"/>
                      <a:lumOff val="5000"/>
                    </a:schemeClr>
                  </a:gs>
                </a:gsLst>
                <a:lin ang="5400000" scaled="0"/>
              </a:gradFill>
              <a:ln w="9525">
                <a:gradFill>
                  <a:gsLst>
                    <a:gs pos="0">
                      <a:schemeClr val="tx1">
                        <a:lumMod val="95000"/>
                        <a:lumOff val="5000"/>
                      </a:schemeClr>
                    </a:gs>
                    <a:gs pos="50000">
                      <a:schemeClr val="accent1">
                        <a:lumMod val="50000"/>
                      </a:schemeClr>
                    </a:gs>
                    <a:gs pos="100000">
                      <a:schemeClr val="accent6">
                        <a:lumMod val="50000"/>
                      </a:schemeClr>
                    </a:gs>
                  </a:gsLst>
                  <a:lin ang="15600000" scaled="0"/>
                </a:grad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70" name="TextBox 69"/>
            <p:cNvSpPr txBox="1"/>
            <p:nvPr/>
          </p:nvSpPr>
          <p:spPr>
            <a:xfrm>
              <a:off x="2514600" y="1443335"/>
              <a:ext cx="1500388" cy="461665"/>
            </a:xfrm>
            <a:prstGeom prst="rect">
              <a:avLst/>
            </a:prstGeom>
            <a:noFill/>
          </p:spPr>
          <p:txBody>
            <a:bodyPr wrap="square" rtlCol="0">
              <a:spAutoFit/>
            </a:bodyPr>
            <a:lstStyle/>
            <a:p>
              <a:r>
                <a:rPr lang="en-US" sz="2400" dirty="0">
                  <a:solidFill>
                    <a:schemeClr val="bg1">
                      <a:lumMod val="95000"/>
                    </a:schemeClr>
                  </a:solidFill>
                </a:rPr>
                <a:t>Phase 4</a:t>
              </a:r>
            </a:p>
          </p:txBody>
        </p:sp>
      </p:grpSp>
    </p:spTree>
    <p:extLst>
      <p:ext uri="{BB962C8B-B14F-4D97-AF65-F5344CB8AC3E}">
        <p14:creationId xmlns:p14="http://schemas.microsoft.com/office/powerpoint/2010/main" val="25349588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800"/>
                                        <p:tgtEl>
                                          <p:spTgt spid="4"/>
                                        </p:tgtEl>
                                      </p:cBhvr>
                                    </p:animEffect>
                                  </p:childTnLst>
                                </p:cTn>
                              </p:par>
                            </p:childTnLst>
                          </p:cTn>
                        </p:par>
                        <p:par>
                          <p:cTn id="8" fill="hold">
                            <p:stCondLst>
                              <p:cond delay="800"/>
                            </p:stCondLst>
                            <p:childTnLst>
                              <p:par>
                                <p:cTn id="9" presetID="10" presetClass="entr" presetSubtype="0" fill="hold" grpId="0" nodeType="after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Effect transition="in" filter="fade">
                                      <p:cBhvr>
                                        <p:cTn id="11" dur="500"/>
                                        <p:tgtEl>
                                          <p:spTgt spid="4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xEl>
                                              <p:pRg st="1" end="1"/>
                                            </p:txEl>
                                          </p:spTgt>
                                        </p:tgtEl>
                                        <p:attrNameLst>
                                          <p:attrName>style.visibility</p:attrName>
                                        </p:attrNameLst>
                                      </p:cBhvr>
                                      <p:to>
                                        <p:strVal val="visible"/>
                                      </p:to>
                                    </p:set>
                                    <p:animEffect transition="in" filter="fade">
                                      <p:cBhvr>
                                        <p:cTn id="16" dur="500"/>
                                        <p:tgtEl>
                                          <p:spTgt spid="4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4">
                                            <p:txEl>
                                              <p:pRg st="2" end="2"/>
                                            </p:txEl>
                                          </p:spTgt>
                                        </p:tgtEl>
                                        <p:attrNameLst>
                                          <p:attrName>style.visibility</p:attrName>
                                        </p:attrNameLst>
                                      </p:cBhvr>
                                      <p:to>
                                        <p:strVal val="visible"/>
                                      </p:to>
                                    </p:set>
                                    <p:animEffect transition="in" filter="fade">
                                      <p:cBhvr>
                                        <p:cTn id="21" dur="500"/>
                                        <p:tgtEl>
                                          <p:spTgt spid="44">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left)">
                                      <p:cBhvr>
                                        <p:cTn id="26" dur="800"/>
                                        <p:tgtEl>
                                          <p:spTgt spid="41"/>
                                        </p:tgtEl>
                                      </p:cBhvr>
                                    </p:animEffect>
                                  </p:childTnLst>
                                </p:cTn>
                              </p:par>
                            </p:childTnLst>
                          </p:cTn>
                        </p:par>
                        <p:par>
                          <p:cTn id="27" fill="hold">
                            <p:stCondLst>
                              <p:cond delay="800"/>
                            </p:stCondLst>
                            <p:childTnLst>
                              <p:par>
                                <p:cTn id="28" presetID="10" presetClass="entr" presetSubtype="0" fill="hold" grpId="0" nodeType="afterEffect">
                                  <p:stCondLst>
                                    <p:cond delay="0"/>
                                  </p:stCondLst>
                                  <p:childTnLst>
                                    <p:set>
                                      <p:cBhvr>
                                        <p:cTn id="29" dur="1" fill="hold">
                                          <p:stCondLst>
                                            <p:cond delay="0"/>
                                          </p:stCondLst>
                                        </p:cTn>
                                        <p:tgtEl>
                                          <p:spTgt spid="45">
                                            <p:txEl>
                                              <p:pRg st="0" end="0"/>
                                            </p:txEl>
                                          </p:spTgt>
                                        </p:tgtEl>
                                        <p:attrNameLst>
                                          <p:attrName>style.visibility</p:attrName>
                                        </p:attrNameLst>
                                      </p:cBhvr>
                                      <p:to>
                                        <p:strVal val="visible"/>
                                      </p:to>
                                    </p:set>
                                    <p:animEffect transition="in" filter="fade">
                                      <p:cBhvr>
                                        <p:cTn id="30" dur="500"/>
                                        <p:tgtEl>
                                          <p:spTgt spid="4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5">
                                            <p:txEl>
                                              <p:pRg st="1" end="1"/>
                                            </p:txEl>
                                          </p:spTgt>
                                        </p:tgtEl>
                                        <p:attrNameLst>
                                          <p:attrName>style.visibility</p:attrName>
                                        </p:attrNameLst>
                                      </p:cBhvr>
                                      <p:to>
                                        <p:strVal val="visible"/>
                                      </p:to>
                                    </p:set>
                                    <p:animEffect transition="in" filter="fade">
                                      <p:cBhvr>
                                        <p:cTn id="35" dur="500"/>
                                        <p:tgtEl>
                                          <p:spTgt spid="4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5">
                                            <p:txEl>
                                              <p:pRg st="2" end="2"/>
                                            </p:txEl>
                                          </p:spTgt>
                                        </p:tgtEl>
                                        <p:attrNameLst>
                                          <p:attrName>style.visibility</p:attrName>
                                        </p:attrNameLst>
                                      </p:cBhvr>
                                      <p:to>
                                        <p:strVal val="visible"/>
                                      </p:to>
                                    </p:set>
                                    <p:animEffect transition="in" filter="fade">
                                      <p:cBhvr>
                                        <p:cTn id="40" dur="500"/>
                                        <p:tgtEl>
                                          <p:spTgt spid="4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3"/>
                                        </p:tgtEl>
                                        <p:attrNameLst>
                                          <p:attrName>style.visibility</p:attrName>
                                        </p:attrNameLst>
                                      </p:cBhvr>
                                      <p:to>
                                        <p:strVal val="visible"/>
                                      </p:to>
                                    </p:set>
                                    <p:animEffect transition="in" filter="wipe(left)">
                                      <p:cBhvr>
                                        <p:cTn id="45" dur="800"/>
                                        <p:tgtEl>
                                          <p:spTgt spid="63"/>
                                        </p:tgtEl>
                                      </p:cBhvr>
                                    </p:animEffect>
                                  </p:childTnLst>
                                </p:cTn>
                              </p:par>
                            </p:childTnLst>
                          </p:cTn>
                        </p:par>
                        <p:par>
                          <p:cTn id="46" fill="hold">
                            <p:stCondLst>
                              <p:cond delay="800"/>
                            </p:stCondLst>
                            <p:childTnLst>
                              <p:par>
                                <p:cTn id="47" presetID="10" presetClass="entr" presetSubtype="0" fill="hold" grpId="0" nodeType="afterEffect">
                                  <p:stCondLst>
                                    <p:cond delay="0"/>
                                  </p:stCondLst>
                                  <p:childTnLst>
                                    <p:set>
                                      <p:cBhvr>
                                        <p:cTn id="48" dur="1" fill="hold">
                                          <p:stCondLst>
                                            <p:cond delay="0"/>
                                          </p:stCondLst>
                                        </p:cTn>
                                        <p:tgtEl>
                                          <p:spTgt spid="46">
                                            <p:txEl>
                                              <p:pRg st="0" end="0"/>
                                            </p:txEl>
                                          </p:spTgt>
                                        </p:tgtEl>
                                        <p:attrNameLst>
                                          <p:attrName>style.visibility</p:attrName>
                                        </p:attrNameLst>
                                      </p:cBhvr>
                                      <p:to>
                                        <p:strVal val="visible"/>
                                      </p:to>
                                    </p:set>
                                    <p:animEffect transition="in" filter="fade">
                                      <p:cBhvr>
                                        <p:cTn id="49" dur="500"/>
                                        <p:tgtEl>
                                          <p:spTgt spid="4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6">
                                            <p:txEl>
                                              <p:pRg st="1" end="1"/>
                                            </p:txEl>
                                          </p:spTgt>
                                        </p:tgtEl>
                                        <p:attrNameLst>
                                          <p:attrName>style.visibility</p:attrName>
                                        </p:attrNameLst>
                                      </p:cBhvr>
                                      <p:to>
                                        <p:strVal val="visible"/>
                                      </p:to>
                                    </p:set>
                                    <p:animEffect transition="in" filter="fade">
                                      <p:cBhvr>
                                        <p:cTn id="54" dur="500"/>
                                        <p:tgtEl>
                                          <p:spTgt spid="4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6">
                                            <p:txEl>
                                              <p:pRg st="2" end="2"/>
                                            </p:txEl>
                                          </p:spTgt>
                                        </p:tgtEl>
                                        <p:attrNameLst>
                                          <p:attrName>style.visibility</p:attrName>
                                        </p:attrNameLst>
                                      </p:cBhvr>
                                      <p:to>
                                        <p:strVal val="visible"/>
                                      </p:to>
                                    </p:set>
                                    <p:animEffect transition="in" filter="fade">
                                      <p:cBhvr>
                                        <p:cTn id="59" dur="500"/>
                                        <p:tgtEl>
                                          <p:spTgt spid="46">
                                            <p:txEl>
                                              <p:pRg st="2" end="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6">
                                            <p:txEl>
                                              <p:pRg st="3" end="3"/>
                                            </p:txEl>
                                          </p:spTgt>
                                        </p:tgtEl>
                                        <p:attrNameLst>
                                          <p:attrName>style.visibility</p:attrName>
                                        </p:attrNameLst>
                                      </p:cBhvr>
                                      <p:to>
                                        <p:strVal val="visible"/>
                                      </p:to>
                                    </p:set>
                                    <p:animEffect transition="in" filter="fade">
                                      <p:cBhvr>
                                        <p:cTn id="64" dur="500"/>
                                        <p:tgtEl>
                                          <p:spTgt spid="46">
                                            <p:txEl>
                                              <p:pRg st="3" end="3"/>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wipe(left)">
                                      <p:cBhvr>
                                        <p:cTn id="69" dur="800"/>
                                        <p:tgtEl>
                                          <p:spTgt spid="68"/>
                                        </p:tgtEl>
                                      </p:cBhvr>
                                    </p:animEffect>
                                  </p:childTnLst>
                                </p:cTn>
                              </p:par>
                            </p:childTnLst>
                          </p:cTn>
                        </p:par>
                        <p:par>
                          <p:cTn id="70" fill="hold">
                            <p:stCondLst>
                              <p:cond delay="800"/>
                            </p:stCondLst>
                            <p:childTnLst>
                              <p:par>
                                <p:cTn id="71" presetID="10" presetClass="entr" presetSubtype="0" fill="hold" grpId="0" nodeType="afterEffect">
                                  <p:stCondLst>
                                    <p:cond delay="0"/>
                                  </p:stCondLst>
                                  <p:childTnLst>
                                    <p:set>
                                      <p:cBhvr>
                                        <p:cTn id="72" dur="1" fill="hold">
                                          <p:stCondLst>
                                            <p:cond delay="0"/>
                                          </p:stCondLst>
                                        </p:cTn>
                                        <p:tgtEl>
                                          <p:spTgt spid="47">
                                            <p:txEl>
                                              <p:pRg st="0" end="0"/>
                                            </p:txEl>
                                          </p:spTgt>
                                        </p:tgtEl>
                                        <p:attrNameLst>
                                          <p:attrName>style.visibility</p:attrName>
                                        </p:attrNameLst>
                                      </p:cBhvr>
                                      <p:to>
                                        <p:strVal val="visible"/>
                                      </p:to>
                                    </p:set>
                                    <p:animEffect transition="in" filter="fade">
                                      <p:cBhvr>
                                        <p:cTn id="73" dur="500"/>
                                        <p:tgtEl>
                                          <p:spTgt spid="47">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7">
                                            <p:txEl>
                                              <p:pRg st="1" end="1"/>
                                            </p:txEl>
                                          </p:spTgt>
                                        </p:tgtEl>
                                        <p:attrNameLst>
                                          <p:attrName>style.visibility</p:attrName>
                                        </p:attrNameLst>
                                      </p:cBhvr>
                                      <p:to>
                                        <p:strVal val="visible"/>
                                      </p:to>
                                    </p:set>
                                    <p:animEffect transition="in" filter="fade">
                                      <p:cBhvr>
                                        <p:cTn id="78" dur="500"/>
                                        <p:tgtEl>
                                          <p:spTgt spid="47">
                                            <p:txEl>
                                              <p:pRg st="1" end="1"/>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7">
                                            <p:txEl>
                                              <p:pRg st="2" end="2"/>
                                            </p:txEl>
                                          </p:spTgt>
                                        </p:tgtEl>
                                        <p:attrNameLst>
                                          <p:attrName>style.visibility</p:attrName>
                                        </p:attrNameLst>
                                      </p:cBhvr>
                                      <p:to>
                                        <p:strVal val="visible"/>
                                      </p:to>
                                    </p:set>
                                    <p:animEffect transition="in" filter="fade">
                                      <p:cBhvr>
                                        <p:cTn id="83" dur="500"/>
                                        <p:tgtEl>
                                          <p:spTgt spid="47">
                                            <p:txEl>
                                              <p:pRg st="2" end="2"/>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47">
                                            <p:txEl>
                                              <p:pRg st="3" end="3"/>
                                            </p:txEl>
                                          </p:spTgt>
                                        </p:tgtEl>
                                        <p:attrNameLst>
                                          <p:attrName>style.visibility</p:attrName>
                                        </p:attrNameLst>
                                      </p:cBhvr>
                                      <p:to>
                                        <p:strVal val="visible"/>
                                      </p:to>
                                    </p:set>
                                    <p:animEffect transition="in" filter="fade">
                                      <p:cBhvr>
                                        <p:cTn id="88"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bldP spid="45" grpId="0" build="p"/>
      <p:bldP spid="46" grpId="0" build="p"/>
      <p:bldP spid="47"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Past Findings</a:t>
            </a:r>
            <a:endParaRPr lang="en-US" sz="3600" dirty="0"/>
          </a:p>
        </p:txBody>
      </p:sp>
      <p:sp>
        <p:nvSpPr>
          <p:cNvPr id="3" name="Content Placeholder 2"/>
          <p:cNvSpPr>
            <a:spLocks noGrp="1"/>
          </p:cNvSpPr>
          <p:nvPr>
            <p:ph sz="half" idx="1"/>
          </p:nvPr>
        </p:nvSpPr>
        <p:spPr>
          <a:xfrm>
            <a:off x="2119812" y="685800"/>
            <a:ext cx="6109787" cy="6019800"/>
          </a:xfrm>
        </p:spPr>
        <p:txBody>
          <a:bodyPr>
            <a:noAutofit/>
          </a:bodyPr>
          <a:lstStyle/>
          <a:p>
            <a:pPr marL="0" indent="0">
              <a:buNone/>
            </a:pPr>
            <a:r>
              <a:rPr lang="en-US" sz="2100" dirty="0" smtClean="0"/>
              <a:t>See the SCSFA website for details of last three years of findings.  What follows are some highlights and more common findings.</a:t>
            </a:r>
          </a:p>
          <a:p>
            <a:pPr marL="342900" indent="-342900">
              <a:buFont typeface="Arial" panose="020B0604020202020204" pitchFamily="34" charset="0"/>
              <a:buChar char="•"/>
            </a:pPr>
            <a:r>
              <a:rPr lang="en-US" sz="2100" dirty="0"/>
              <a:t>The Department was unable to provide a copy of the Forms 202, 205, 206, or 207 which were submitted to the Association or the submitted forms were not properly prepared or submitted within the Association’s required deadlines. </a:t>
            </a:r>
            <a:r>
              <a:rPr lang="en-US" sz="2100" b="1" dirty="0" smtClean="0"/>
              <a:t>(37)</a:t>
            </a:r>
          </a:p>
          <a:p>
            <a:pPr marL="342900" indent="-342900">
              <a:buFont typeface="Arial" panose="020B0604020202020204" pitchFamily="34" charset="0"/>
              <a:buChar char="•"/>
            </a:pPr>
            <a:endParaRPr lang="en-US" sz="2100" b="1" dirty="0" smtClean="0"/>
          </a:p>
          <a:p>
            <a:pPr marL="342900" indent="-342900">
              <a:buFont typeface="Arial" panose="020B0604020202020204" pitchFamily="34" charset="0"/>
              <a:buChar char="•"/>
            </a:pPr>
            <a:r>
              <a:rPr lang="en-US" sz="2100" dirty="0"/>
              <a:t>We recommend that </a:t>
            </a:r>
            <a:r>
              <a:rPr lang="en-US" sz="2100" u="sng" dirty="0"/>
              <a:t>someone independent of the check signer reconcile the bank statement to the check register on a monthly basis</a:t>
            </a:r>
            <a:r>
              <a:rPr lang="en-US" sz="2100" dirty="0"/>
              <a:t> and that someone independent of the preparer review the bank reconciliation on a monthly basis in order to ensure proper segregation of duties.  </a:t>
            </a:r>
            <a:r>
              <a:rPr lang="en-US" sz="2100" u="sng" dirty="0"/>
              <a:t>The preparer and reviewer should sign and date the reconciliation</a:t>
            </a:r>
            <a:r>
              <a:rPr lang="en-US" sz="2100" dirty="0"/>
              <a:t> as evidence of the timely preparation and independent review.  </a:t>
            </a:r>
            <a:r>
              <a:rPr lang="en-US" sz="2100" b="1" dirty="0"/>
              <a:t>(29)</a:t>
            </a:r>
            <a:endParaRPr lang="en-US" sz="2100" dirty="0"/>
          </a:p>
          <a:p>
            <a:endParaRPr lang="en-US" sz="2100" b="1" dirty="0" smtClean="0"/>
          </a:p>
        </p:txBody>
      </p:sp>
      <p:pic>
        <p:nvPicPr>
          <p:cNvPr id="7" name="Content Placeholder 6"/>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763000" y="697675"/>
            <a:ext cx="2614168" cy="4724400"/>
          </a:xfrm>
        </p:spPr>
      </p:pic>
    </p:spTree>
    <p:extLst>
      <p:ext uri="{BB962C8B-B14F-4D97-AF65-F5344CB8AC3E}">
        <p14:creationId xmlns:p14="http://schemas.microsoft.com/office/powerpoint/2010/main" val="326124309"/>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228600"/>
            <a:ext cx="6553202" cy="830263"/>
          </a:xfrm>
        </p:spPr>
        <p:txBody>
          <a:bodyPr>
            <a:noAutofit/>
          </a:bodyPr>
          <a:lstStyle/>
          <a:p>
            <a:r>
              <a:rPr lang="en-US" sz="3600" dirty="0" smtClean="0">
                <a:solidFill>
                  <a:schemeClr val="accent6">
                    <a:lumMod val="75000"/>
                  </a:schemeClr>
                </a:solidFill>
              </a:rPr>
              <a:t>Past Findings</a:t>
            </a:r>
            <a:endParaRPr lang="en-US" sz="3600" dirty="0"/>
          </a:p>
        </p:txBody>
      </p:sp>
      <p:sp>
        <p:nvSpPr>
          <p:cNvPr id="3" name="Content Placeholder 2"/>
          <p:cNvSpPr>
            <a:spLocks noGrp="1"/>
          </p:cNvSpPr>
          <p:nvPr>
            <p:ph idx="1"/>
          </p:nvPr>
        </p:nvSpPr>
        <p:spPr>
          <a:xfrm>
            <a:off x="2286000" y="601663"/>
            <a:ext cx="9829800" cy="6256337"/>
          </a:xfrm>
        </p:spPr>
        <p:txBody>
          <a:bodyPr>
            <a:normAutofit lnSpcReduction="10000"/>
          </a:bodyPr>
          <a:lstStyle/>
          <a:p>
            <a:r>
              <a:rPr lang="en-US" u="sng" dirty="0" smtClean="0"/>
              <a:t>Supporting </a:t>
            </a:r>
            <a:r>
              <a:rPr lang="en-US" u="sng" dirty="0"/>
              <a:t>documentation (such as invoices or receipts) was not available for all disbursements tested</a:t>
            </a:r>
            <a:r>
              <a:rPr lang="en-US" dirty="0"/>
              <a:t>. </a:t>
            </a:r>
            <a:r>
              <a:rPr lang="en-US" b="1" dirty="0" smtClean="0"/>
              <a:t>(16)</a:t>
            </a:r>
          </a:p>
          <a:p>
            <a:endParaRPr lang="en-US" b="1" dirty="0" smtClean="0"/>
          </a:p>
          <a:p>
            <a:r>
              <a:rPr lang="en-US" dirty="0"/>
              <a:t>The Department </a:t>
            </a:r>
            <a:r>
              <a:rPr lang="en-US" u="sng" dirty="0"/>
              <a:t>did not obtain required approvals for disbursements made during the year</a:t>
            </a:r>
            <a:r>
              <a:rPr lang="en-US" dirty="0"/>
              <a:t>.  While the disbursements were properly supported by invoices and represented allowable expenditures in accordance with the Association’s guidelines, we recommend the Department obtain proper approvals through the completion of an Annual Budget (Form 202) or Expenditure Approval Form (Form 201) prior to disbursing funds.  </a:t>
            </a:r>
            <a:r>
              <a:rPr lang="en-US" b="1" dirty="0"/>
              <a:t>(</a:t>
            </a:r>
            <a:r>
              <a:rPr lang="en-US" b="1" dirty="0" smtClean="0"/>
              <a:t>16)</a:t>
            </a:r>
          </a:p>
          <a:p>
            <a:endParaRPr lang="en-US" b="1" dirty="0" smtClean="0"/>
          </a:p>
          <a:p>
            <a:r>
              <a:rPr lang="en-US" dirty="0"/>
              <a:t>The </a:t>
            </a:r>
            <a:r>
              <a:rPr lang="en-US" u="sng" dirty="0"/>
              <a:t>cost per attendee for a holiday dinner or drill night dinner exceeded the respective $30 and $10 limits established by the Association</a:t>
            </a:r>
            <a:r>
              <a:rPr lang="en-US" dirty="0"/>
              <a:t>.  We recommend the Department closely monitor the cost of meals when approving disbursements in order to ensure the Department adheres to the Association’s guidelines.  Additionally, the Department should maintain a detailed list of attendees for all such dinners to support the expenditures incurred. </a:t>
            </a:r>
            <a:r>
              <a:rPr lang="en-US" b="1" dirty="0" smtClean="0"/>
              <a:t>(14)</a:t>
            </a:r>
            <a:endParaRPr lang="en-US" dirty="0"/>
          </a:p>
        </p:txBody>
      </p:sp>
    </p:spTree>
    <p:extLst>
      <p:ext uri="{BB962C8B-B14F-4D97-AF65-F5344CB8AC3E}">
        <p14:creationId xmlns:p14="http://schemas.microsoft.com/office/powerpoint/2010/main" val="164469401"/>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noAutofit/>
          </a:bodyPr>
          <a:lstStyle/>
          <a:p>
            <a:r>
              <a:rPr lang="en-US" sz="3600" u="sng" dirty="0" smtClean="0"/>
              <a:t>Goal of Training Session</a:t>
            </a:r>
            <a:endParaRPr lang="en-US" sz="3600" u="sng" dirty="0"/>
          </a:p>
        </p:txBody>
      </p:sp>
      <p:sp>
        <p:nvSpPr>
          <p:cNvPr id="9" name="Content Placeholder 2"/>
          <p:cNvSpPr txBox="1">
            <a:spLocks noGrp="1"/>
          </p:cNvSpPr>
          <p:nvPr>
            <p:ph sz="quarter" idx="13"/>
          </p:nvPr>
        </p:nvSpPr>
        <p:spPr>
          <a:xfrm>
            <a:off x="3124200" y="1676400"/>
            <a:ext cx="8636000" cy="38100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b="1" dirty="0" smtClean="0"/>
              <a:t>The goal for the 1% Regional Training is to: </a:t>
            </a:r>
          </a:p>
          <a:p>
            <a:endParaRPr lang="en-US" sz="2800" b="1" dirty="0"/>
          </a:p>
          <a:p>
            <a:pPr marL="457200" indent="-457200">
              <a:buFont typeface="Arial" charset="0"/>
              <a:buChar char="•"/>
            </a:pPr>
            <a:r>
              <a:rPr lang="en-US" sz="2800" b="1" dirty="0" smtClean="0"/>
              <a:t>Communicate the same information to all departments</a:t>
            </a:r>
          </a:p>
          <a:p>
            <a:pPr marL="457200" indent="-457200">
              <a:buFont typeface="Arial" charset="0"/>
              <a:buChar char="•"/>
            </a:pPr>
            <a:endParaRPr lang="en-US" sz="2800" b="1" dirty="0"/>
          </a:p>
          <a:p>
            <a:pPr marL="457200" indent="-457200">
              <a:buFont typeface="Arial" charset="0"/>
              <a:buChar char="•"/>
            </a:pPr>
            <a:r>
              <a:rPr lang="en-US" sz="2800" b="1" dirty="0"/>
              <a:t>Reduce number of follow up audits performed on a yearly </a:t>
            </a:r>
            <a:r>
              <a:rPr lang="en-US" sz="2800" b="1" dirty="0" smtClean="0"/>
              <a:t>basis</a:t>
            </a:r>
          </a:p>
          <a:p>
            <a:endParaRPr lang="en-US" sz="2800" b="1" dirty="0"/>
          </a:p>
        </p:txBody>
      </p:sp>
    </p:spTree>
    <p:extLst>
      <p:ext uri="{BB962C8B-B14F-4D97-AF65-F5344CB8AC3E}">
        <p14:creationId xmlns:p14="http://schemas.microsoft.com/office/powerpoint/2010/main" val="9781908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animEffect transition="in" filter="blinds(horizontal)">
                                      <p:cBhvr>
                                        <p:cTn id="7" dur="500"/>
                                        <p:tgtEl>
                                          <p:spTgt spid="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
                                            <p:txEl>
                                              <p:pRg st="4" end="4"/>
                                            </p:txEl>
                                          </p:spTgt>
                                        </p:tgtEl>
                                        <p:attrNameLst>
                                          <p:attrName>style.visibility</p:attrName>
                                        </p:attrNameLst>
                                      </p:cBhvr>
                                      <p:to>
                                        <p:strVal val="visible"/>
                                      </p:to>
                                    </p:set>
                                    <p:animEffect transition="in" filter="blinds(horizontal)">
                                      <p:cBhvr>
                                        <p:cTn id="1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Past Findings</a:t>
            </a:r>
            <a:endParaRPr lang="en-US" sz="3600" dirty="0"/>
          </a:p>
        </p:txBody>
      </p:sp>
      <p:sp>
        <p:nvSpPr>
          <p:cNvPr id="3" name="Content Placeholder 2"/>
          <p:cNvSpPr>
            <a:spLocks noGrp="1"/>
          </p:cNvSpPr>
          <p:nvPr>
            <p:ph sz="half" idx="1"/>
          </p:nvPr>
        </p:nvSpPr>
        <p:spPr>
          <a:xfrm>
            <a:off x="2209800" y="685800"/>
            <a:ext cx="5080000" cy="6019800"/>
          </a:xfrm>
        </p:spPr>
        <p:txBody>
          <a:bodyPr>
            <a:normAutofit lnSpcReduction="10000"/>
          </a:bodyPr>
          <a:lstStyle/>
          <a:p>
            <a:pPr marL="342900" indent="-342900">
              <a:buFont typeface="Arial" panose="020B0604020202020204" pitchFamily="34" charset="0"/>
              <a:buChar char="•"/>
            </a:pPr>
            <a:r>
              <a:rPr lang="en-US" dirty="0"/>
              <a:t>The </a:t>
            </a:r>
            <a:r>
              <a:rPr lang="en-US" u="sng" dirty="0"/>
              <a:t>Treasurer or Local Board of Trustees for the 1% funds was not selected in accordance with the Association’s guidelines or state law</a:t>
            </a:r>
            <a:r>
              <a:rPr lang="en-US" dirty="0" smtClean="0"/>
              <a:t>. </a:t>
            </a:r>
            <a:r>
              <a:rPr lang="en-US" b="1" dirty="0" smtClean="0"/>
              <a:t>(10)</a:t>
            </a:r>
          </a:p>
          <a:p>
            <a:pPr marL="342900" indent="-342900">
              <a:buFont typeface="Arial" panose="020B0604020202020204" pitchFamily="34" charset="0"/>
              <a:buChar char="•"/>
            </a:pPr>
            <a:r>
              <a:rPr lang="en-US" dirty="0" smtClean="0"/>
              <a:t>We </a:t>
            </a:r>
            <a:r>
              <a:rPr lang="en-US" dirty="0"/>
              <a:t>strongly recommend that </a:t>
            </a:r>
            <a:r>
              <a:rPr lang="en-US" u="sng" dirty="0"/>
              <a:t>two signatures be required on all 1% fund checks</a:t>
            </a:r>
            <a:r>
              <a:rPr lang="en-US" dirty="0"/>
              <a:t>.  </a:t>
            </a:r>
            <a:r>
              <a:rPr lang="en-US" b="1" dirty="0" smtClean="0"/>
              <a:t>(9) </a:t>
            </a:r>
          </a:p>
          <a:p>
            <a:r>
              <a:rPr lang="en-US" b="1" dirty="0" smtClean="0"/>
              <a:t>Other general comments include:</a:t>
            </a:r>
          </a:p>
          <a:p>
            <a:pPr marL="342900" lvl="4" indent="-342900">
              <a:buFont typeface="Arial" panose="020B0604020202020204" pitchFamily="34" charset="0"/>
              <a:buChar char="•"/>
            </a:pPr>
            <a:r>
              <a:rPr lang="en-US" sz="2000" dirty="0" smtClean="0"/>
              <a:t>Not using the funds timely and not saving up for a major purchase</a:t>
            </a:r>
          </a:p>
          <a:p>
            <a:pPr marL="342900" lvl="1" indent="-342900">
              <a:buFont typeface="Arial" panose="020B0604020202020204" pitchFamily="34" charset="0"/>
              <a:buChar char="•"/>
            </a:pPr>
            <a:r>
              <a:rPr lang="en-US" dirty="0" smtClean="0"/>
              <a:t>Overspending what was approved</a:t>
            </a:r>
          </a:p>
          <a:p>
            <a:pPr marL="342900" lvl="1" indent="-342900">
              <a:buFont typeface="Arial" panose="020B0604020202020204" pitchFamily="34" charset="0"/>
              <a:buChar char="•"/>
            </a:pPr>
            <a:r>
              <a:rPr lang="en-US" dirty="0" smtClean="0"/>
              <a:t>Maintaining an accurate and complete detail of activity (strongly encourage software)</a:t>
            </a:r>
          </a:p>
          <a:p>
            <a:pPr marL="342900" lvl="1" indent="-342900">
              <a:buFont typeface="Arial" panose="020B0604020202020204" pitchFamily="34" charset="0"/>
              <a:buChar char="•"/>
            </a:pPr>
            <a:r>
              <a:rPr lang="en-US" dirty="0" smtClean="0"/>
              <a:t>No cash, gift cards, other gifts or charitable contributions</a:t>
            </a:r>
          </a:p>
          <a:p>
            <a:pPr marL="342900" lvl="1" indent="-342900">
              <a:buFont typeface="Arial" panose="020B0604020202020204" pitchFamily="34" charset="0"/>
              <a:buChar char="•"/>
            </a:pPr>
            <a:r>
              <a:rPr lang="en-US" dirty="0" smtClean="0"/>
              <a:t>No commingling of 1% funds with operating funds; all 1% activity should come into and out of only the 1% bank account</a:t>
            </a:r>
          </a:p>
          <a:p>
            <a:pPr lvl="1"/>
            <a:endParaRPr lang="en-US" dirty="0" smtClean="0"/>
          </a:p>
          <a:p>
            <a:pPr lvl="1"/>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8547960" y="2471592"/>
            <a:ext cx="2614479" cy="2448216"/>
          </a:xfrm>
          <a:prstGeom prst="rect">
            <a:avLst/>
          </a:prstGeom>
        </p:spPr>
      </p:pic>
    </p:spTree>
    <p:extLst>
      <p:ext uri="{BB962C8B-B14F-4D97-AF65-F5344CB8AC3E}">
        <p14:creationId xmlns:p14="http://schemas.microsoft.com/office/powerpoint/2010/main" val="306848720"/>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58739"/>
            <a:ext cx="6553202" cy="830263"/>
          </a:xfrm>
        </p:spPr>
        <p:txBody>
          <a:bodyPr>
            <a:noAutofit/>
          </a:bodyPr>
          <a:lstStyle/>
          <a:p>
            <a:r>
              <a:rPr lang="en-US" sz="3600" dirty="0" smtClean="0">
                <a:solidFill>
                  <a:schemeClr val="accent6">
                    <a:lumMod val="75000"/>
                  </a:schemeClr>
                </a:solidFill>
              </a:rPr>
              <a:t>Bank Reconciliations</a:t>
            </a:r>
            <a:endParaRPr lang="en-US" sz="3600" dirty="0"/>
          </a:p>
        </p:txBody>
      </p:sp>
      <p:sp>
        <p:nvSpPr>
          <p:cNvPr id="3" name="Content Placeholder 2"/>
          <p:cNvSpPr>
            <a:spLocks noGrp="1"/>
          </p:cNvSpPr>
          <p:nvPr>
            <p:ph idx="1"/>
          </p:nvPr>
        </p:nvSpPr>
        <p:spPr>
          <a:xfrm>
            <a:off x="2334718" y="1066800"/>
            <a:ext cx="9829800" cy="5791200"/>
          </a:xfrm>
        </p:spPr>
        <p:txBody>
          <a:bodyPr>
            <a:normAutofit/>
          </a:bodyPr>
          <a:lstStyle/>
          <a:p>
            <a:r>
              <a:rPr lang="en-US" dirty="0" smtClean="0"/>
              <a:t>Extremely important procedure to complete timely and to ensure it is reviewed by someone who is not involved in the cash receipts and cash disbursements.</a:t>
            </a:r>
          </a:p>
          <a:p>
            <a:endParaRPr lang="en-US" dirty="0" smtClean="0"/>
          </a:p>
          <a:p>
            <a:r>
              <a:rPr lang="en-US" dirty="0" smtClean="0"/>
              <a:t>If someone knows what they are doing they can commit fraud and hide it in the bank reconciliation, especially at smaller entities such as fire departments.</a:t>
            </a:r>
            <a:endParaRPr lang="en-US" dirty="0"/>
          </a:p>
        </p:txBody>
      </p:sp>
    </p:spTree>
    <p:extLst>
      <p:ext uri="{BB962C8B-B14F-4D97-AF65-F5344CB8AC3E}">
        <p14:creationId xmlns:p14="http://schemas.microsoft.com/office/powerpoint/2010/main" val="2327232267"/>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5771" y="106682"/>
            <a:ext cx="8737603" cy="525463"/>
          </a:xfrm>
        </p:spPr>
        <p:txBody>
          <a:bodyPr>
            <a:noAutofit/>
          </a:bodyPr>
          <a:lstStyle/>
          <a:p>
            <a:r>
              <a:rPr lang="en-US" sz="3600" dirty="0" smtClean="0">
                <a:solidFill>
                  <a:schemeClr val="accent6">
                    <a:lumMod val="75000"/>
                  </a:schemeClr>
                </a:solidFill>
              </a:rPr>
              <a:t>Bank Reconciliation Process</a:t>
            </a:r>
            <a:endParaRPr lang="en-US" sz="3600" dirty="0"/>
          </a:p>
        </p:txBody>
      </p:sp>
      <p:sp>
        <p:nvSpPr>
          <p:cNvPr id="3" name="Content Placeholder 2"/>
          <p:cNvSpPr>
            <a:spLocks noGrp="1"/>
          </p:cNvSpPr>
          <p:nvPr>
            <p:ph sz="half" idx="1"/>
          </p:nvPr>
        </p:nvSpPr>
        <p:spPr>
          <a:xfrm>
            <a:off x="6934200" y="990600"/>
            <a:ext cx="5080000" cy="5821365"/>
          </a:xfrm>
        </p:spPr>
        <p:txBody>
          <a:bodyPr>
            <a:normAutofit/>
          </a:bodyPr>
          <a:lstStyle/>
          <a:p>
            <a:pPr marL="457200" indent="-457200">
              <a:buFont typeface="+mj-lt"/>
              <a:buAutoNum type="arabicPeriod"/>
            </a:pPr>
            <a:r>
              <a:rPr lang="en-US" dirty="0" smtClean="0"/>
              <a:t>Obtain the bank statement and the ledger for the cash account as of the end of the month.</a:t>
            </a:r>
          </a:p>
          <a:p>
            <a:pPr marL="457200" indent="-457200">
              <a:buFont typeface="+mj-lt"/>
              <a:buAutoNum type="arabicPeriod"/>
            </a:pPr>
            <a:r>
              <a:rPr lang="en-US" dirty="0" smtClean="0"/>
              <a:t>Determine which deposits and disbursements have cleared and not cleared the bank for the month.</a:t>
            </a:r>
          </a:p>
          <a:p>
            <a:pPr marL="457200" indent="-457200">
              <a:buFont typeface="+mj-lt"/>
              <a:buAutoNum type="arabicPeriod"/>
            </a:pPr>
            <a:r>
              <a:rPr lang="en-US" dirty="0" smtClean="0"/>
              <a:t>Start with the bank balance, add the deposits in transit that are on your ledger but not on your bank statement, and subtract your checks that are in your ledger but not in your bank.</a:t>
            </a:r>
          </a:p>
          <a:p>
            <a:pPr marL="457200" indent="-457200">
              <a:buFont typeface="+mj-lt"/>
              <a:buAutoNum type="arabicPeriod"/>
            </a:pPr>
            <a:r>
              <a:rPr lang="en-US" dirty="0" smtClean="0"/>
              <a:t>Subtract interest earned that is on your bank statement but not on your ledger and add bank fees and charges on your statement, but not on your ledger.</a:t>
            </a:r>
          </a:p>
          <a:p>
            <a:pPr marL="457200" indent="-457200">
              <a:buFont typeface="+mj-lt"/>
              <a:buAutoNum type="arabicPeriod"/>
            </a:pPr>
            <a:r>
              <a:rPr lang="en-US" dirty="0" smtClean="0"/>
              <a:t>Investigate any differences that still exist after items 1-4 above.</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05000" y="792165"/>
            <a:ext cx="4514850" cy="6019800"/>
          </a:xfrm>
        </p:spPr>
      </p:pic>
    </p:spTree>
    <p:extLst>
      <p:ext uri="{BB962C8B-B14F-4D97-AF65-F5344CB8AC3E}">
        <p14:creationId xmlns:p14="http://schemas.microsoft.com/office/powerpoint/2010/main" val="704295096"/>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Bank Reconciliation Process</a:t>
            </a:r>
            <a:endParaRPr lang="en-US" sz="3600" dirty="0"/>
          </a:p>
        </p:txBody>
      </p:sp>
      <p:sp>
        <p:nvSpPr>
          <p:cNvPr id="3" name="Content Placeholder 2"/>
          <p:cNvSpPr>
            <a:spLocks noGrp="1"/>
          </p:cNvSpPr>
          <p:nvPr>
            <p:ph sz="quarter" idx="13"/>
          </p:nvPr>
        </p:nvSpPr>
        <p:spPr>
          <a:xfrm>
            <a:off x="3124200" y="625416"/>
            <a:ext cx="8636000" cy="6096000"/>
          </a:xfrm>
        </p:spPr>
        <p:txBody>
          <a:bodyPr>
            <a:normAutofit lnSpcReduction="10000"/>
          </a:bodyPr>
          <a:lstStyle/>
          <a:p>
            <a:r>
              <a:rPr lang="en-US" b="1" u="sng" dirty="0" smtClean="0"/>
              <a:t>Let’s look at an example:</a:t>
            </a:r>
          </a:p>
          <a:p>
            <a:pPr marL="457200" indent="-457200">
              <a:buFont typeface="+mj-lt"/>
              <a:buAutoNum type="arabicPeriod"/>
            </a:pPr>
            <a:r>
              <a:rPr lang="en-US" dirty="0" smtClean="0"/>
              <a:t>Obtain the bank statement and the ledger for the cash account as of the end of the month.</a:t>
            </a:r>
          </a:p>
          <a:p>
            <a:pPr marL="457200" indent="-457200">
              <a:buFont typeface="+mj-lt"/>
              <a:buAutoNum type="arabicPeriod"/>
            </a:pPr>
            <a:endParaRPr lang="en-US" dirty="0" smtClean="0"/>
          </a:p>
          <a:p>
            <a:pPr marL="457200" indent="-457200">
              <a:buFont typeface="+mj-lt"/>
              <a:buAutoNum type="arabicPeriod"/>
            </a:pPr>
            <a:r>
              <a:rPr lang="en-US" dirty="0" smtClean="0"/>
              <a:t>Determine which deposits and disbursements have cleared and not cleared the bank for the month.</a:t>
            </a:r>
          </a:p>
          <a:p>
            <a:pPr marL="457200" indent="-457200">
              <a:buFont typeface="+mj-lt"/>
              <a:buAutoNum type="arabicPeriod"/>
            </a:pPr>
            <a:endParaRPr lang="en-US" dirty="0" smtClean="0"/>
          </a:p>
          <a:p>
            <a:pPr marL="457200" indent="-457200">
              <a:buFont typeface="+mj-lt"/>
              <a:buAutoNum type="arabicPeriod"/>
            </a:pPr>
            <a:r>
              <a:rPr lang="en-US" dirty="0" smtClean="0"/>
              <a:t>Start with the bank balance, add the deposits in transit that are on your ledger but not on your bank statement, and subtract your checks that are in your ledger but not in your bank.</a:t>
            </a:r>
          </a:p>
          <a:p>
            <a:pPr marL="457200" indent="-457200">
              <a:buFont typeface="+mj-lt"/>
              <a:buAutoNum type="arabicPeriod"/>
            </a:pPr>
            <a:endParaRPr lang="en-US" dirty="0" smtClean="0"/>
          </a:p>
          <a:p>
            <a:pPr marL="457200" indent="-457200">
              <a:buFont typeface="+mj-lt"/>
              <a:buAutoNum type="arabicPeriod"/>
            </a:pPr>
            <a:r>
              <a:rPr lang="en-US" dirty="0" smtClean="0"/>
              <a:t>Subtract interest earned that is on your bank statement but not on your ledger and add bank fees and charges on your statement, but not on your ledger.</a:t>
            </a:r>
          </a:p>
          <a:p>
            <a:pPr marL="457200" indent="-457200">
              <a:buFont typeface="+mj-lt"/>
              <a:buAutoNum type="arabicPeriod"/>
            </a:pPr>
            <a:endParaRPr lang="en-US" dirty="0" smtClean="0"/>
          </a:p>
          <a:p>
            <a:pPr marL="457200" indent="-457200">
              <a:buFont typeface="+mj-lt"/>
              <a:buAutoNum type="arabicPeriod"/>
            </a:pPr>
            <a:r>
              <a:rPr lang="en-US" dirty="0" smtClean="0"/>
              <a:t>Investigate any differences that still exist after items 1-4 above.</a:t>
            </a:r>
          </a:p>
        </p:txBody>
      </p:sp>
    </p:spTree>
    <p:extLst>
      <p:ext uri="{BB962C8B-B14F-4D97-AF65-F5344CB8AC3E}">
        <p14:creationId xmlns:p14="http://schemas.microsoft.com/office/powerpoint/2010/main" val="2785630445"/>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657600" y="46127"/>
            <a:ext cx="8737603" cy="525463"/>
          </a:xfrm>
        </p:spPr>
        <p:txBody>
          <a:bodyPr>
            <a:noAutofit/>
          </a:bodyPr>
          <a:lstStyle/>
          <a:p>
            <a:r>
              <a:rPr lang="en-US" sz="3600" dirty="0" smtClean="0">
                <a:solidFill>
                  <a:schemeClr val="accent6">
                    <a:lumMod val="75000"/>
                  </a:schemeClr>
                </a:solidFill>
              </a:rPr>
              <a:t>Bank Reconciliation Process</a:t>
            </a:r>
            <a:endParaRPr lang="en-US" sz="3600" dirty="0"/>
          </a:p>
        </p:txBody>
      </p:sp>
      <p:pic>
        <p:nvPicPr>
          <p:cNvPr id="3" name="Content Placeholder 2"/>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876801" y="571590"/>
            <a:ext cx="4946072" cy="6438810"/>
          </a:xfrm>
        </p:spPr>
      </p:pic>
    </p:spTree>
    <p:extLst>
      <p:ext uri="{BB962C8B-B14F-4D97-AF65-F5344CB8AC3E}">
        <p14:creationId xmlns:p14="http://schemas.microsoft.com/office/powerpoint/2010/main" val="511028274"/>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164114" y="76200"/>
            <a:ext cx="8737603" cy="525463"/>
          </a:xfrm>
        </p:spPr>
        <p:txBody>
          <a:bodyPr>
            <a:noAutofit/>
          </a:bodyPr>
          <a:lstStyle/>
          <a:p>
            <a:r>
              <a:rPr lang="en-US" sz="3600" dirty="0" smtClean="0">
                <a:solidFill>
                  <a:schemeClr val="accent6">
                    <a:lumMod val="75000"/>
                  </a:schemeClr>
                </a:solidFill>
              </a:rPr>
              <a:t>Bank Reconciliation Process</a:t>
            </a:r>
            <a:endParaRPr lang="en-US" sz="36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876801" y="601663"/>
            <a:ext cx="4946072" cy="6408737"/>
          </a:xfrm>
        </p:spPr>
      </p:pic>
    </p:spTree>
    <p:extLst>
      <p:ext uri="{BB962C8B-B14F-4D97-AF65-F5344CB8AC3E}">
        <p14:creationId xmlns:p14="http://schemas.microsoft.com/office/powerpoint/2010/main" val="1569360201"/>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953000" y="618308"/>
            <a:ext cx="5105400" cy="6392092"/>
          </a:xfrm>
        </p:spPr>
      </p:pic>
      <p:sp>
        <p:nvSpPr>
          <p:cNvPr id="4" name="Title 1"/>
          <p:cNvSpPr>
            <a:spLocks noGrp="1"/>
          </p:cNvSpPr>
          <p:nvPr>
            <p:ph type="title"/>
          </p:nvPr>
        </p:nvSpPr>
        <p:spPr>
          <a:xfrm>
            <a:off x="3483096" y="69885"/>
            <a:ext cx="8737603" cy="525463"/>
          </a:xfrm>
        </p:spPr>
        <p:txBody>
          <a:bodyPr>
            <a:noAutofit/>
          </a:bodyPr>
          <a:lstStyle/>
          <a:p>
            <a:r>
              <a:rPr lang="en-US" sz="3600" dirty="0" smtClean="0">
                <a:solidFill>
                  <a:schemeClr val="accent6">
                    <a:lumMod val="75000"/>
                  </a:schemeClr>
                </a:solidFill>
              </a:rPr>
              <a:t>Bank Reconciliation Process</a:t>
            </a:r>
            <a:endParaRPr lang="en-US" sz="3600" dirty="0"/>
          </a:p>
        </p:txBody>
      </p:sp>
    </p:spTree>
    <p:extLst>
      <p:ext uri="{BB962C8B-B14F-4D97-AF65-F5344CB8AC3E}">
        <p14:creationId xmlns:p14="http://schemas.microsoft.com/office/powerpoint/2010/main" val="615710597"/>
      </p:ext>
    </p:extLst>
  </p:cSld>
  <p:clrMapOvr>
    <a:masterClrMapping/>
  </p:clrMapOvr>
  <p:transition spd="slow">
    <p:push dir="u"/>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422729" y="76200"/>
            <a:ext cx="8737603" cy="525463"/>
          </a:xfrm>
        </p:spPr>
        <p:txBody>
          <a:bodyPr>
            <a:noAutofit/>
          </a:bodyPr>
          <a:lstStyle/>
          <a:p>
            <a:r>
              <a:rPr lang="en-US" sz="3600" dirty="0" smtClean="0">
                <a:solidFill>
                  <a:schemeClr val="accent6">
                    <a:lumMod val="75000"/>
                  </a:schemeClr>
                </a:solidFill>
              </a:rPr>
              <a:t>Bank Reconciliation Process</a:t>
            </a:r>
            <a:endParaRPr lang="en-US" sz="3600" dirty="0"/>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724400" y="510989"/>
            <a:ext cx="5098473" cy="6499411"/>
          </a:xfrm>
        </p:spPr>
      </p:pic>
    </p:spTree>
    <p:extLst>
      <p:ext uri="{BB962C8B-B14F-4D97-AF65-F5344CB8AC3E}">
        <p14:creationId xmlns:p14="http://schemas.microsoft.com/office/powerpoint/2010/main" val="1427535699"/>
      </p:ext>
    </p:extLst>
  </p:cSld>
  <p:clrMapOvr>
    <a:masterClrMapping/>
  </p:clrMapOvr>
  <p:transition spd="slow">
    <p:push dir="u"/>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8737603" cy="525463"/>
          </a:xfrm>
        </p:spPr>
        <p:txBody>
          <a:bodyPr>
            <a:noAutofit/>
          </a:bodyPr>
          <a:lstStyle/>
          <a:p>
            <a:r>
              <a:rPr lang="en-US" sz="3600" dirty="0" smtClean="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3124200" y="552945"/>
            <a:ext cx="8636000" cy="6096000"/>
          </a:xfrm>
        </p:spPr>
        <p:txBody>
          <a:bodyPr>
            <a:normAutofit/>
          </a:bodyPr>
          <a:lstStyle/>
          <a:p>
            <a:r>
              <a:rPr lang="en-US" dirty="0" smtClean="0"/>
              <a:t>Written policies and procedures are always important, no matter how small or big of an organization you are.  </a:t>
            </a:r>
          </a:p>
          <a:p>
            <a:pPr marL="342900" indent="-342900">
              <a:buFont typeface="Arial" panose="020B0604020202020204" pitchFamily="34" charset="0"/>
              <a:buChar char="•"/>
            </a:pPr>
            <a:r>
              <a:rPr lang="en-US" dirty="0" smtClean="0"/>
              <a:t>People come and go, but if you have good written procedures, some one else can step in to replace the person that left much more quickly than if there were no written policies and procedures.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They also help protect you if they have been properly designed and they are operating as designed. </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A general rule of thumb is to always have two people involved in everything.  Two people involved in receipting, preparing and reviewing bank reconciliations, two people signing checks, etc.</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r>
              <a:rPr lang="en-US" dirty="0" smtClean="0"/>
              <a:t>The goal is to segregate duties to minimize the risk of fraud.</a:t>
            </a:r>
          </a:p>
        </p:txBody>
      </p:sp>
    </p:spTree>
    <p:extLst>
      <p:ext uri="{BB962C8B-B14F-4D97-AF65-F5344CB8AC3E}">
        <p14:creationId xmlns:p14="http://schemas.microsoft.com/office/powerpoint/2010/main" val="1229911035"/>
      </p:ext>
    </p:extLst>
  </p:cSld>
  <p:clrMapOvr>
    <a:masterClrMapping/>
  </p:clrMapOvr>
  <p:transition spd="slow">
    <p:push dir="u"/>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The Risk of Fraud/The Fraud Triangle</a:t>
            </a:r>
            <a:endParaRPr lang="en-US" sz="3600" dirty="0"/>
          </a:p>
        </p:txBody>
      </p:sp>
      <p:sp>
        <p:nvSpPr>
          <p:cNvPr id="3" name="Content Placeholder 2"/>
          <p:cNvSpPr>
            <a:spLocks noGrp="1"/>
          </p:cNvSpPr>
          <p:nvPr>
            <p:ph sz="half" idx="1"/>
          </p:nvPr>
        </p:nvSpPr>
        <p:spPr>
          <a:xfrm>
            <a:off x="2235200" y="699796"/>
            <a:ext cx="3632200" cy="6019800"/>
          </a:xfrm>
        </p:spPr>
        <p:txBody>
          <a:bodyPr>
            <a:normAutofit/>
          </a:bodyPr>
          <a:lstStyle/>
          <a:p>
            <a:r>
              <a:rPr lang="en-US" dirty="0" smtClean="0"/>
              <a:t>Three things have to happen for fraud to occur, but only one is in the control of the department-OPPORTUNITY.</a:t>
            </a:r>
          </a:p>
          <a:p>
            <a:endParaRPr lang="en-US" dirty="0"/>
          </a:p>
          <a:p>
            <a:r>
              <a:rPr lang="en-US" dirty="0" smtClean="0"/>
              <a:t>In order to minimize the risk of fraud you must minimize the opportunity anyone has to commit fraud.  This is why policies and procedures are so important.</a:t>
            </a:r>
          </a:p>
          <a:p>
            <a:endParaRPr lang="en-US" dirty="0"/>
          </a:p>
          <a:p>
            <a:r>
              <a:rPr lang="en-US" dirty="0" smtClean="0"/>
              <a:t>So how would you commit fraud with the 1% funds?</a:t>
            </a:r>
          </a:p>
        </p:txBody>
      </p:sp>
      <p:graphicFrame>
        <p:nvGraphicFramePr>
          <p:cNvPr id="5" name="Content Placeholder 4">
            <a:extLst>
              <a:ext uri="{FF2B5EF4-FFF2-40B4-BE49-F238E27FC236}">
                <a16:creationId xmlns="" xmlns:a16="http://schemas.microsoft.com/office/drawing/2014/main" id="{C06333C7-6294-40FC-B5E8-37E20B85D77D}"/>
              </a:ext>
            </a:extLst>
          </p:cNvPr>
          <p:cNvGraphicFramePr>
            <a:graphicFrameLocks noGrp="1"/>
          </p:cNvGraphicFramePr>
          <p:nvPr>
            <p:ph sz="half" idx="2"/>
            <p:extLst>
              <p:ext uri="{D42A27DB-BD31-4B8C-83A1-F6EECF244321}">
                <p14:modId xmlns:p14="http://schemas.microsoft.com/office/powerpoint/2010/main" val="193387062"/>
              </p:ext>
            </p:extLst>
          </p:nvPr>
        </p:nvGraphicFramePr>
        <p:xfrm>
          <a:off x="5715000" y="875098"/>
          <a:ext cx="6172200" cy="60058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47945228"/>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sz="quarter" idx="13"/>
            <p:extLst>
              <p:ext uri="{D42A27DB-BD31-4B8C-83A1-F6EECF244321}">
                <p14:modId xmlns:p14="http://schemas.microsoft.com/office/powerpoint/2010/main" val="826320911"/>
              </p:ext>
            </p:extLst>
          </p:nvPr>
        </p:nvGraphicFramePr>
        <p:xfrm>
          <a:off x="2514600" y="914400"/>
          <a:ext cx="8636000" cy="6096000"/>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1"/>
          <p:cNvSpPr>
            <a:spLocks noGrp="1"/>
          </p:cNvSpPr>
          <p:nvPr>
            <p:ph type="title"/>
          </p:nvPr>
        </p:nvSpPr>
        <p:spPr>
          <a:xfrm>
            <a:off x="2895600" y="152400"/>
            <a:ext cx="8737603" cy="525463"/>
          </a:xfrm>
        </p:spPr>
        <p:txBody>
          <a:bodyPr>
            <a:noAutofit/>
          </a:bodyPr>
          <a:lstStyle/>
          <a:p>
            <a:r>
              <a:rPr lang="en-US" sz="3600" u="sng" dirty="0" smtClean="0"/>
              <a:t>Goal of Training Session</a:t>
            </a:r>
            <a:endParaRPr lang="en-US" sz="3600" u="sng" dirty="0"/>
          </a:p>
        </p:txBody>
      </p:sp>
    </p:spTree>
    <p:extLst>
      <p:ext uri="{BB962C8B-B14F-4D97-AF65-F5344CB8AC3E}">
        <p14:creationId xmlns:p14="http://schemas.microsoft.com/office/powerpoint/2010/main" val="440883519"/>
      </p:ext>
    </p:extLst>
  </p:cSld>
  <p:clrMapOvr>
    <a:masterClrMapping/>
  </p:clrMapOvr>
  <p:transition spd="slow">
    <p:push dir="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74951"/>
            <a:ext cx="8737603" cy="525463"/>
          </a:xfrm>
        </p:spPr>
        <p:txBody>
          <a:bodyPr>
            <a:noAutofit/>
          </a:bodyPr>
          <a:lstStyle/>
          <a:p>
            <a:r>
              <a:rPr lang="en-US" sz="3600" dirty="0" smtClean="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2362200" y="450512"/>
            <a:ext cx="9398000" cy="6407488"/>
          </a:xfrm>
        </p:spPr>
        <p:txBody>
          <a:bodyPr>
            <a:normAutofit fontScale="85000" lnSpcReduction="20000"/>
          </a:bodyPr>
          <a:lstStyle/>
          <a:p>
            <a:r>
              <a:rPr lang="en-US" dirty="0" smtClean="0"/>
              <a:t>So here are some very important 1% policies and procedures:</a:t>
            </a:r>
          </a:p>
          <a:p>
            <a:endParaRPr lang="en-US" dirty="0" smtClean="0"/>
          </a:p>
          <a:p>
            <a:r>
              <a:rPr lang="en-US" b="1" dirty="0"/>
              <a:t>General</a:t>
            </a:r>
            <a:r>
              <a:rPr lang="en-US" b="1" dirty="0" smtClean="0"/>
              <a:t>:</a:t>
            </a:r>
            <a:endParaRPr lang="en-US" dirty="0"/>
          </a:p>
          <a:p>
            <a:pPr marL="342900" lvl="0" indent="-342900">
              <a:buFont typeface="Arial" panose="020B0604020202020204" pitchFamily="34" charset="0"/>
              <a:buChar char="•"/>
            </a:pPr>
            <a:r>
              <a:rPr lang="en-US" dirty="0"/>
              <a:t>The department should maintain a separate bank account for Firemen’s Insurance and Inspection Funds (“1% funds”).  No other funds should be intermingled in the 1% funds account (including revenues generated from donations, drink machines, etc</a:t>
            </a:r>
            <a:r>
              <a:rPr lang="en-US" dirty="0" smtClean="0"/>
              <a: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All activity related to the 1% funds account (receipts and withdrawals) should be recorded in a separate general ledger account. </a:t>
            </a:r>
          </a:p>
          <a:p>
            <a:pPr lvl="0"/>
            <a:r>
              <a:rPr lang="en-US" dirty="0" smtClean="0"/>
              <a:t> </a:t>
            </a:r>
            <a:endParaRPr lang="en-US" dirty="0"/>
          </a:p>
          <a:p>
            <a:pPr marL="342900" lvl="0" indent="-342900">
              <a:buFont typeface="Arial" panose="020B0604020202020204" pitchFamily="34" charset="0"/>
              <a:buChar char="•"/>
            </a:pPr>
            <a:r>
              <a:rPr lang="en-US" dirty="0"/>
              <a:t>The 1% funds general ledger account should be reconciled to the bank statement on a monthly basis by an individual independent of the check signers.  All unidentified reconciling items should be investigated.  The reconciliation should then be reviewed and approved by someone independent of the preparer.  Both the preparer and reviewer should sign and date the reconciliation.  Bank statements and reconciliations should be retained for future reference</a:t>
            </a:r>
            <a:r>
              <a:rPr lang="en-US" dirty="0" smtClean="0"/>
              <a: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The department should complete all required forms and submit those forms to the Association in a timely manner and in accordance with the Association’s deadlines (including forms 202 – Annual Budget, 205 – Local Board of Trustees (when applicable), 206 – Annual Accounting, and 207 – Compliance Self-Audit).  Please note that forms 206 and 207 are ONLY available for online submittal now.  The department should maintain copies of the approved forms.</a:t>
            </a:r>
          </a:p>
          <a:p>
            <a:endParaRPr lang="en-US" dirty="0" smtClean="0"/>
          </a:p>
        </p:txBody>
      </p:sp>
    </p:spTree>
    <p:extLst>
      <p:ext uri="{BB962C8B-B14F-4D97-AF65-F5344CB8AC3E}">
        <p14:creationId xmlns:p14="http://schemas.microsoft.com/office/powerpoint/2010/main" val="3979854506"/>
      </p:ext>
    </p:extLst>
  </p:cSld>
  <p:clrMapOvr>
    <a:masterClrMapping/>
  </p:clrMapOvr>
  <p:transition spd="slow">
    <p:push dir="u"/>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p:txBody>
          <a:bodyPr>
            <a:normAutofit/>
          </a:bodyPr>
          <a:lstStyle/>
          <a:p>
            <a:r>
              <a:rPr lang="en-US" dirty="0" smtClean="0"/>
              <a:t>So here are some very important 1% policies and procedures:</a:t>
            </a:r>
          </a:p>
          <a:p>
            <a:r>
              <a:rPr lang="en-US" b="1" dirty="0"/>
              <a:t>Cash Receipts:</a:t>
            </a:r>
            <a:endParaRPr lang="en-US" dirty="0"/>
          </a:p>
          <a:p>
            <a:pPr marL="342900" lvl="0" indent="-342900">
              <a:buFont typeface="Arial" panose="020B0604020202020204" pitchFamily="34" charset="0"/>
              <a:buChar char="•"/>
            </a:pPr>
            <a:r>
              <a:rPr lang="en-US" dirty="0"/>
              <a:t>When 1% funds are received, the Treasurer should record the receipt in the general ledger.  Someone independent of the Treasurer should deposit the check in the 1% funds bank account, and a copy of the deposit slip should be retained</a:t>
            </a:r>
            <a:r>
              <a:rPr lang="en-US" dirty="0" smtClean="0"/>
              <a: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If other monies are received which relate to 1% funds, supporting documentation should be maintained for all receipts to ensure that you can show 100% of the receipts were deposited into the bank account and recorded on the ledger.</a:t>
            </a:r>
          </a:p>
          <a:p>
            <a:endParaRPr lang="en-US" dirty="0" smtClean="0"/>
          </a:p>
        </p:txBody>
      </p:sp>
    </p:spTree>
    <p:extLst>
      <p:ext uri="{BB962C8B-B14F-4D97-AF65-F5344CB8AC3E}">
        <p14:creationId xmlns:p14="http://schemas.microsoft.com/office/powerpoint/2010/main" val="1779547766"/>
      </p:ext>
    </p:extLst>
  </p:cSld>
  <p:clrMapOvr>
    <a:masterClrMapping/>
  </p:clrMapOvr>
  <p:transition spd="slow">
    <p:push dir="u"/>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2815772" y="601665"/>
            <a:ext cx="8969828" cy="6408735"/>
          </a:xfrm>
        </p:spPr>
        <p:txBody>
          <a:bodyPr>
            <a:normAutofit lnSpcReduction="10000"/>
          </a:bodyPr>
          <a:lstStyle/>
          <a:p>
            <a:r>
              <a:rPr lang="en-US" dirty="0" smtClean="0"/>
              <a:t>So here are some very important 1% policies and procedures:</a:t>
            </a:r>
          </a:p>
          <a:p>
            <a:r>
              <a:rPr lang="en-US" b="1" dirty="0"/>
              <a:t>Expenditures:</a:t>
            </a:r>
            <a:endParaRPr lang="en-US" dirty="0"/>
          </a:p>
          <a:p>
            <a:pPr marL="342900" lvl="0" indent="-342900">
              <a:buFont typeface="Arial" panose="020B0604020202020204" pitchFamily="34" charset="0"/>
              <a:buChar char="•"/>
            </a:pPr>
            <a:r>
              <a:rPr lang="en-US" dirty="0"/>
              <a:t>An Annual Budget Form (202) should be prepared and approved by a majority of the firemen and submitted to the Association for approval or individual expenditures can be approved using the Expenditure Request Form (201</a:t>
            </a:r>
            <a:r>
              <a:rPr lang="en-US" dirty="0" smtClean="0"/>
              <a: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All expenditures should be reviewed by the Treasurer prior to approval to verify the expenditures are allowable expenditures in accordance with the Association’s guidelines and included in the approved budget.  Expenditures in excess of the approved budget should be approved by a majority of the firemen using the Expenditure Request Form (201) and submitted to the Association for final approval prior to disbursement</a:t>
            </a:r>
            <a:r>
              <a:rPr lang="en-US" dirty="0" smtClean="0"/>
              <a:t>.</a:t>
            </a:r>
          </a:p>
          <a:p>
            <a:pPr marL="342900" lvl="0" indent="-342900">
              <a:buFont typeface="Arial" panose="020B0604020202020204" pitchFamily="34" charset="0"/>
              <a:buChar char="•"/>
            </a:pPr>
            <a:endParaRPr lang="en-US" dirty="0"/>
          </a:p>
          <a:p>
            <a:pPr marL="342900" lvl="0" indent="-342900">
              <a:buFont typeface="Arial" panose="020B0604020202020204" pitchFamily="34" charset="0"/>
              <a:buChar char="•"/>
            </a:pPr>
            <a:r>
              <a:rPr lang="en-US" dirty="0"/>
              <a:t>All expenditures should be supported by appropriate documentation such as detail invoices or receipts prior to payment.  </a:t>
            </a:r>
          </a:p>
        </p:txBody>
      </p:sp>
    </p:spTree>
    <p:extLst>
      <p:ext uri="{BB962C8B-B14F-4D97-AF65-F5344CB8AC3E}">
        <p14:creationId xmlns:p14="http://schemas.microsoft.com/office/powerpoint/2010/main" val="3675271935"/>
      </p:ext>
    </p:extLst>
  </p:cSld>
  <p:clrMapOvr>
    <a:masterClrMapping/>
  </p:clrMapOvr>
  <p:transition spd="slow">
    <p:push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Your Policies and Procedures</a:t>
            </a:r>
            <a:endParaRPr lang="en-US" sz="3600" dirty="0"/>
          </a:p>
        </p:txBody>
      </p:sp>
      <p:sp>
        <p:nvSpPr>
          <p:cNvPr id="3" name="Content Placeholder 2"/>
          <p:cNvSpPr>
            <a:spLocks noGrp="1"/>
          </p:cNvSpPr>
          <p:nvPr>
            <p:ph sz="quarter" idx="13"/>
          </p:nvPr>
        </p:nvSpPr>
        <p:spPr>
          <a:xfrm>
            <a:off x="3124200" y="747010"/>
            <a:ext cx="8636000" cy="6096000"/>
          </a:xfrm>
        </p:spPr>
        <p:txBody>
          <a:bodyPr>
            <a:normAutofit/>
          </a:bodyPr>
          <a:lstStyle/>
          <a:p>
            <a:r>
              <a:rPr lang="en-US" dirty="0" smtClean="0"/>
              <a:t>So here are some very important 1% policies and procedures:</a:t>
            </a:r>
          </a:p>
          <a:p>
            <a:r>
              <a:rPr lang="en-US" b="1" dirty="0"/>
              <a:t>Expenditures:</a:t>
            </a:r>
            <a:endParaRPr lang="en-US" dirty="0"/>
          </a:p>
          <a:p>
            <a:pPr marL="342900" indent="-342900">
              <a:buFont typeface="Arial" panose="020B0604020202020204" pitchFamily="34" charset="0"/>
              <a:buChar char="•"/>
            </a:pPr>
            <a:r>
              <a:rPr lang="en-US" dirty="0" smtClean="0"/>
              <a:t>After </a:t>
            </a:r>
            <a:r>
              <a:rPr lang="en-US" dirty="0"/>
              <a:t>the Treasurer has reviewed and approved the expenditures, a check should be issued from the 1% funds account.  </a:t>
            </a:r>
            <a:endParaRPr lang="en-US" dirty="0" smtClean="0"/>
          </a:p>
          <a:p>
            <a:pPr marL="342900" indent="-342900">
              <a:buFont typeface="Arial" panose="020B0604020202020204" pitchFamily="34" charset="0"/>
              <a:buChar char="•"/>
            </a:pPr>
            <a:r>
              <a:rPr lang="en-US" dirty="0" smtClean="0"/>
              <a:t>All </a:t>
            </a:r>
            <a:r>
              <a:rPr lang="en-US" dirty="0"/>
              <a:t>checks should be signed by two authorized parties.  </a:t>
            </a:r>
            <a:endParaRPr lang="en-US" dirty="0" smtClean="0"/>
          </a:p>
          <a:p>
            <a:pPr marL="342900" indent="-342900">
              <a:buFont typeface="Arial" panose="020B0604020202020204" pitchFamily="34" charset="0"/>
              <a:buChar char="•"/>
            </a:pPr>
            <a:r>
              <a:rPr lang="en-US" dirty="0" smtClean="0"/>
              <a:t>A </a:t>
            </a:r>
            <a:r>
              <a:rPr lang="en-US" dirty="0"/>
              <a:t>copy of the check should be retained along with the supporting documentation for the expenditure. </a:t>
            </a:r>
            <a:endParaRPr lang="en-US" dirty="0" smtClean="0"/>
          </a:p>
          <a:p>
            <a:pPr marL="342900" lvl="0" indent="-342900">
              <a:buFont typeface="Arial" panose="020B0604020202020204" pitchFamily="34" charset="0"/>
              <a:buChar char="•"/>
            </a:pPr>
            <a:r>
              <a:rPr lang="en-US" dirty="0" smtClean="0"/>
              <a:t>No </a:t>
            </a:r>
            <a:r>
              <a:rPr lang="en-US" dirty="0"/>
              <a:t>cash withdrawals or checks written to cash should be issued from the 1% funds.</a:t>
            </a:r>
          </a:p>
          <a:p>
            <a:pPr marL="342900" lvl="0" indent="-342900">
              <a:buFont typeface="Arial" panose="020B0604020202020204" pitchFamily="34" charset="0"/>
              <a:buChar char="•"/>
            </a:pPr>
            <a:r>
              <a:rPr lang="en-US" dirty="0"/>
              <a:t>The department should not issue checks to individuals for reimbursement of expenditures incurred; rather, checks should be issued directly to the third party vendor.</a:t>
            </a:r>
          </a:p>
          <a:p>
            <a:pPr marL="342900" indent="-342900">
              <a:buFont typeface="Arial" panose="020B0604020202020204" pitchFamily="34" charset="0"/>
              <a:buChar char="•"/>
            </a:pPr>
            <a:r>
              <a:rPr lang="en-US" dirty="0"/>
              <a:t>For meals, including Christmas parties, documentation should include the number of attendees to ensure you stay below the maximum dollars per meal per person.</a:t>
            </a:r>
            <a:endParaRPr lang="en-US" dirty="0" smtClean="0"/>
          </a:p>
        </p:txBody>
      </p:sp>
    </p:spTree>
    <p:extLst>
      <p:ext uri="{BB962C8B-B14F-4D97-AF65-F5344CB8AC3E}">
        <p14:creationId xmlns:p14="http://schemas.microsoft.com/office/powerpoint/2010/main" val="816357149"/>
      </p:ext>
    </p:extLst>
  </p:cSld>
  <p:clrMapOvr>
    <a:masterClrMapping/>
  </p:clrMapOvr>
  <p:transition spd="slow">
    <p:push dir="u"/>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solidFill>
                  <a:schemeClr val="accent6">
                    <a:lumMod val="75000"/>
                  </a:schemeClr>
                </a:solidFill>
              </a:rPr>
              <a:t>Conclusion and Reminders</a:t>
            </a:r>
            <a:endParaRPr lang="en-US" sz="3600" dirty="0"/>
          </a:p>
        </p:txBody>
      </p:sp>
      <p:sp>
        <p:nvSpPr>
          <p:cNvPr id="3" name="Content Placeholder 2"/>
          <p:cNvSpPr>
            <a:spLocks noGrp="1"/>
          </p:cNvSpPr>
          <p:nvPr>
            <p:ph sz="quarter" idx="13"/>
          </p:nvPr>
        </p:nvSpPr>
        <p:spPr/>
        <p:txBody>
          <a:bodyPr>
            <a:normAutofit/>
          </a:bodyPr>
          <a:lstStyle/>
          <a:p>
            <a:pPr marL="457200" indent="-457200">
              <a:buFont typeface="+mj-lt"/>
              <a:buAutoNum type="arabicPeriod"/>
            </a:pPr>
            <a:r>
              <a:rPr lang="en-US" dirty="0" smtClean="0"/>
              <a:t>We are here to help.  Our goal is to help you be in compliance with state law and Association regulations, and use those 1% resources as effectively and efficiently as you can.</a:t>
            </a:r>
          </a:p>
          <a:p>
            <a:pPr marL="457200" indent="-457200">
              <a:buFont typeface="+mj-lt"/>
              <a:buAutoNum type="arabicPeriod"/>
            </a:pPr>
            <a:endParaRPr lang="en-US" dirty="0" smtClean="0"/>
          </a:p>
          <a:p>
            <a:pPr marL="457200" indent="-457200">
              <a:buFont typeface="+mj-lt"/>
              <a:buAutoNum type="arabicPeriod"/>
            </a:pPr>
            <a:r>
              <a:rPr lang="en-US" dirty="0" smtClean="0"/>
              <a:t>The primary reason for this training is to help you so that GF does not have to make a second visit to your department because your department was not doing what they should have been doing.</a:t>
            </a:r>
          </a:p>
          <a:p>
            <a:pPr marL="457200" indent="-457200">
              <a:buFont typeface="+mj-lt"/>
              <a:buAutoNum type="arabicPeriod"/>
            </a:pPr>
            <a:endParaRPr lang="en-US" dirty="0" smtClean="0"/>
          </a:p>
          <a:p>
            <a:pPr marL="457200" indent="-457200">
              <a:buFont typeface="+mj-lt"/>
              <a:buAutoNum type="arabicPeriod"/>
            </a:pPr>
            <a:r>
              <a:rPr lang="en-US" dirty="0" smtClean="0"/>
              <a:t>This is not hard, but it does require some time and commitment on a consistent basis.  If you are not sure, ASK.  The SCSFA 1% Staff is here for you and they will call us if they need help in answering your questions.</a:t>
            </a:r>
          </a:p>
        </p:txBody>
      </p:sp>
    </p:spTree>
    <p:extLst>
      <p:ext uri="{BB962C8B-B14F-4D97-AF65-F5344CB8AC3E}">
        <p14:creationId xmlns:p14="http://schemas.microsoft.com/office/powerpoint/2010/main" val="1925507247"/>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200400" y="107466"/>
            <a:ext cx="8509000" cy="355979"/>
          </a:xfrm>
        </p:spPr>
        <p:txBody>
          <a:bodyPr>
            <a:noAutofit/>
          </a:bodyPr>
          <a:lstStyle/>
          <a:p>
            <a:r>
              <a:rPr lang="en-US" sz="3600" u="sng" dirty="0" smtClean="0"/>
              <a:t>Purpose &amp; Goal of </a:t>
            </a:r>
            <a:r>
              <a:rPr lang="en-US" sz="3600" u="sng" smtClean="0"/>
              <a:t>Training Session</a:t>
            </a:r>
            <a:endParaRPr lang="en-US" sz="3600" u="sng" dirty="0"/>
          </a:p>
        </p:txBody>
      </p:sp>
      <p:sp>
        <p:nvSpPr>
          <p:cNvPr id="8" name="Content Placeholder 2"/>
          <p:cNvSpPr txBox="1">
            <a:spLocks noGrp="1"/>
          </p:cNvSpPr>
          <p:nvPr>
            <p:ph sz="quarter" idx="13"/>
          </p:nvPr>
        </p:nvSpPr>
        <p:spPr>
          <a:xfrm>
            <a:off x="3048000" y="69991"/>
            <a:ext cx="8407400" cy="5562600"/>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2200" b="1" dirty="0" smtClean="0"/>
          </a:p>
          <a:p>
            <a:r>
              <a:rPr lang="en-US" sz="2200" b="1" dirty="0" smtClean="0"/>
              <a:t>The training will provide detailed information about the following:</a:t>
            </a:r>
          </a:p>
          <a:p>
            <a:pPr marL="800100" lvl="1" indent="-342900">
              <a:spcBef>
                <a:spcPts val="0"/>
              </a:spcBef>
              <a:buFont typeface="Arial" charset="0"/>
              <a:buChar char="•"/>
              <a:defRPr/>
            </a:pPr>
            <a:r>
              <a:rPr lang="en-US" sz="2200" b="1" dirty="0" smtClean="0">
                <a:solidFill>
                  <a:srgbClr val="FFFFFF"/>
                </a:solidFill>
              </a:rPr>
              <a:t>History</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Derivation</a:t>
            </a:r>
          </a:p>
          <a:p>
            <a:pPr marL="800100" lvl="1" indent="-342900">
              <a:spcBef>
                <a:spcPts val="0"/>
              </a:spcBef>
              <a:buFont typeface="Arial" charset="0"/>
              <a:buChar char="•"/>
              <a:defRPr/>
            </a:pPr>
            <a:endParaRPr lang="en-US" sz="2200" b="1" dirty="0">
              <a:solidFill>
                <a:srgbClr val="FFFFFF"/>
              </a:solidFill>
            </a:endParaRPr>
          </a:p>
          <a:p>
            <a:pPr marL="800100" lvl="1" indent="-342900">
              <a:spcBef>
                <a:spcPts val="0"/>
              </a:spcBef>
              <a:buFont typeface="Arial" charset="0"/>
              <a:buChar char="•"/>
              <a:defRPr/>
            </a:pPr>
            <a:r>
              <a:rPr lang="en-US" sz="2200" b="1" dirty="0" smtClean="0">
                <a:solidFill>
                  <a:srgbClr val="FFFFFF"/>
                </a:solidFill>
              </a:rPr>
              <a:t>Eligibility to Receive Funds</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Guidelines</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Procedures for Completing all Forms</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Audit Findings</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How to Perform </a:t>
            </a:r>
            <a:r>
              <a:rPr lang="en-US" sz="2200" b="1" dirty="0">
                <a:solidFill>
                  <a:srgbClr val="FFFFFF"/>
                </a:solidFill>
              </a:rPr>
              <a:t>P</a:t>
            </a:r>
            <a:r>
              <a:rPr lang="en-US" sz="2200" b="1" dirty="0" smtClean="0">
                <a:solidFill>
                  <a:srgbClr val="FFFFFF"/>
                </a:solidFill>
              </a:rPr>
              <a:t>roper </a:t>
            </a:r>
            <a:r>
              <a:rPr lang="en-US" sz="2200" b="1" dirty="0">
                <a:solidFill>
                  <a:srgbClr val="FFFFFF"/>
                </a:solidFill>
              </a:rPr>
              <a:t>R</a:t>
            </a:r>
            <a:r>
              <a:rPr lang="en-US" sz="2200" b="1" dirty="0" smtClean="0">
                <a:solidFill>
                  <a:srgbClr val="FFFFFF"/>
                </a:solidFill>
              </a:rPr>
              <a:t>econciliations</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Segregation of Duties</a:t>
            </a:r>
          </a:p>
          <a:p>
            <a:pPr marL="800100" lvl="1" indent="-342900">
              <a:spcBef>
                <a:spcPts val="0"/>
              </a:spcBef>
              <a:buFont typeface="Arial" charset="0"/>
              <a:buChar char="•"/>
              <a:defRPr/>
            </a:pPr>
            <a:endParaRPr lang="en-US" sz="2200" b="1" dirty="0" smtClean="0">
              <a:solidFill>
                <a:srgbClr val="FFFFFF"/>
              </a:solidFill>
            </a:endParaRPr>
          </a:p>
          <a:p>
            <a:pPr marL="800100" lvl="1" indent="-342900">
              <a:spcBef>
                <a:spcPts val="0"/>
              </a:spcBef>
              <a:buFont typeface="Arial" charset="0"/>
              <a:buChar char="•"/>
              <a:defRPr/>
            </a:pPr>
            <a:r>
              <a:rPr lang="en-US" sz="2200" b="1" dirty="0" smtClean="0">
                <a:solidFill>
                  <a:srgbClr val="FFFFFF"/>
                </a:solidFill>
              </a:rPr>
              <a:t>Proper Accounting </a:t>
            </a:r>
            <a:r>
              <a:rPr lang="en-US" sz="2200" b="1" dirty="0">
                <a:solidFill>
                  <a:srgbClr val="FFFFFF"/>
                </a:solidFill>
              </a:rPr>
              <a:t>P</a:t>
            </a:r>
            <a:r>
              <a:rPr lang="en-US" sz="2200" b="1" dirty="0" smtClean="0">
                <a:solidFill>
                  <a:srgbClr val="FFFFFF"/>
                </a:solidFill>
              </a:rPr>
              <a:t>olicies and Procedures </a:t>
            </a:r>
          </a:p>
          <a:p>
            <a:endParaRPr lang="en-US" sz="2200" b="1" dirty="0"/>
          </a:p>
        </p:txBody>
      </p:sp>
    </p:spTree>
    <p:extLst>
      <p:ext uri="{BB962C8B-B14F-4D97-AF65-F5344CB8AC3E}">
        <p14:creationId xmlns:p14="http://schemas.microsoft.com/office/powerpoint/2010/main" val="17896148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p:cTn id="7" dur="1000" fill="hold"/>
                                        <p:tgtEl>
                                          <p:spTgt spid="8">
                                            <p:txEl>
                                              <p:pRg st="2" end="2"/>
                                            </p:txEl>
                                          </p:spTgt>
                                        </p:tgtEl>
                                        <p:attrNameLst>
                                          <p:attrName>ppt_w</p:attrName>
                                        </p:attrNameLst>
                                      </p:cBhvr>
                                      <p:tavLst>
                                        <p:tav tm="0">
                                          <p:val>
                                            <p:strVal val="#ppt_w*0.70"/>
                                          </p:val>
                                        </p:tav>
                                        <p:tav tm="100000">
                                          <p:val>
                                            <p:strVal val="#ppt_w"/>
                                          </p:val>
                                        </p:tav>
                                      </p:tavLst>
                                    </p:anim>
                                    <p:anim calcmode="lin" valueType="num">
                                      <p:cBhvr>
                                        <p:cTn id="8" dur="1000" fill="hold"/>
                                        <p:tgtEl>
                                          <p:spTgt spid="8">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8">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 calcmode="lin" valueType="num">
                                      <p:cBhvr>
                                        <p:cTn id="14" dur="1000" fill="hold"/>
                                        <p:tgtEl>
                                          <p:spTgt spid="8">
                                            <p:txEl>
                                              <p:pRg st="4" end="4"/>
                                            </p:txEl>
                                          </p:spTgt>
                                        </p:tgtEl>
                                        <p:attrNameLst>
                                          <p:attrName>ppt_w</p:attrName>
                                        </p:attrNameLst>
                                      </p:cBhvr>
                                      <p:tavLst>
                                        <p:tav tm="0">
                                          <p:val>
                                            <p:strVal val="#ppt_w*0.70"/>
                                          </p:val>
                                        </p:tav>
                                        <p:tav tm="100000">
                                          <p:val>
                                            <p:strVal val="#ppt_w"/>
                                          </p:val>
                                        </p:tav>
                                      </p:tavLst>
                                    </p:anim>
                                    <p:anim calcmode="lin" valueType="num">
                                      <p:cBhvr>
                                        <p:cTn id="15" dur="1000" fill="hold"/>
                                        <p:tgtEl>
                                          <p:spTgt spid="8">
                                            <p:txEl>
                                              <p:pRg st="4" end="4"/>
                                            </p:txEl>
                                          </p:spTgt>
                                        </p:tgtEl>
                                        <p:attrNameLst>
                                          <p:attrName>ppt_h</p:attrName>
                                        </p:attrNameLst>
                                      </p:cBhvr>
                                      <p:tavLst>
                                        <p:tav tm="0">
                                          <p:val>
                                            <p:strVal val="#ppt_h"/>
                                          </p:val>
                                        </p:tav>
                                        <p:tav tm="100000">
                                          <p:val>
                                            <p:strVal val="#ppt_h"/>
                                          </p:val>
                                        </p:tav>
                                      </p:tavLst>
                                    </p:anim>
                                    <p:animEffect transition="in" filter="fade">
                                      <p:cBhvr>
                                        <p:cTn id="16" dur="1000"/>
                                        <p:tgtEl>
                                          <p:spTgt spid="8">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anim calcmode="lin" valueType="num">
                                      <p:cBhvr>
                                        <p:cTn id="21" dur="1000" fill="hold"/>
                                        <p:tgtEl>
                                          <p:spTgt spid="8">
                                            <p:txEl>
                                              <p:pRg st="6" end="6"/>
                                            </p:txEl>
                                          </p:spTgt>
                                        </p:tgtEl>
                                        <p:attrNameLst>
                                          <p:attrName>ppt_w</p:attrName>
                                        </p:attrNameLst>
                                      </p:cBhvr>
                                      <p:tavLst>
                                        <p:tav tm="0">
                                          <p:val>
                                            <p:strVal val="#ppt_w*0.70"/>
                                          </p:val>
                                        </p:tav>
                                        <p:tav tm="100000">
                                          <p:val>
                                            <p:strVal val="#ppt_w"/>
                                          </p:val>
                                        </p:tav>
                                      </p:tavLst>
                                    </p:anim>
                                    <p:anim calcmode="lin" valueType="num">
                                      <p:cBhvr>
                                        <p:cTn id="22" dur="1000" fill="hold"/>
                                        <p:tgtEl>
                                          <p:spTgt spid="8">
                                            <p:txEl>
                                              <p:pRg st="6" end="6"/>
                                            </p:txEl>
                                          </p:spTgt>
                                        </p:tgtEl>
                                        <p:attrNameLst>
                                          <p:attrName>ppt_h</p:attrName>
                                        </p:attrNameLst>
                                      </p:cBhvr>
                                      <p:tavLst>
                                        <p:tav tm="0">
                                          <p:val>
                                            <p:strVal val="#ppt_h"/>
                                          </p:val>
                                        </p:tav>
                                        <p:tav tm="100000">
                                          <p:val>
                                            <p:strVal val="#ppt_h"/>
                                          </p:val>
                                        </p:tav>
                                      </p:tavLst>
                                    </p:anim>
                                    <p:animEffect transition="in" filter="fade">
                                      <p:cBhvr>
                                        <p:cTn id="23" dur="1000"/>
                                        <p:tgtEl>
                                          <p:spTgt spid="8">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8">
                                            <p:txEl>
                                              <p:pRg st="8" end="8"/>
                                            </p:txEl>
                                          </p:spTgt>
                                        </p:tgtEl>
                                        <p:attrNameLst>
                                          <p:attrName>style.visibility</p:attrName>
                                        </p:attrNameLst>
                                      </p:cBhvr>
                                      <p:to>
                                        <p:strVal val="visible"/>
                                      </p:to>
                                    </p:set>
                                    <p:anim calcmode="lin" valueType="num">
                                      <p:cBhvr>
                                        <p:cTn id="28" dur="1000" fill="hold"/>
                                        <p:tgtEl>
                                          <p:spTgt spid="8">
                                            <p:txEl>
                                              <p:pRg st="8" end="8"/>
                                            </p:txEl>
                                          </p:spTgt>
                                        </p:tgtEl>
                                        <p:attrNameLst>
                                          <p:attrName>ppt_w</p:attrName>
                                        </p:attrNameLst>
                                      </p:cBhvr>
                                      <p:tavLst>
                                        <p:tav tm="0">
                                          <p:val>
                                            <p:strVal val="#ppt_w*0.70"/>
                                          </p:val>
                                        </p:tav>
                                        <p:tav tm="100000">
                                          <p:val>
                                            <p:strVal val="#ppt_w"/>
                                          </p:val>
                                        </p:tav>
                                      </p:tavLst>
                                    </p:anim>
                                    <p:anim calcmode="lin" valueType="num">
                                      <p:cBhvr>
                                        <p:cTn id="29" dur="1000" fill="hold"/>
                                        <p:tgtEl>
                                          <p:spTgt spid="8">
                                            <p:txEl>
                                              <p:pRg st="8" end="8"/>
                                            </p:txEl>
                                          </p:spTgt>
                                        </p:tgtEl>
                                        <p:attrNameLst>
                                          <p:attrName>ppt_h</p:attrName>
                                        </p:attrNameLst>
                                      </p:cBhvr>
                                      <p:tavLst>
                                        <p:tav tm="0">
                                          <p:val>
                                            <p:strVal val="#ppt_h"/>
                                          </p:val>
                                        </p:tav>
                                        <p:tav tm="100000">
                                          <p:val>
                                            <p:strVal val="#ppt_h"/>
                                          </p:val>
                                        </p:tav>
                                      </p:tavLst>
                                    </p:anim>
                                    <p:animEffect transition="in" filter="fade">
                                      <p:cBhvr>
                                        <p:cTn id="30" dur="1000"/>
                                        <p:tgtEl>
                                          <p:spTgt spid="8">
                                            <p:txEl>
                                              <p:pRg st="8" end="8"/>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xEl>
                                              <p:pRg st="10" end="10"/>
                                            </p:txEl>
                                          </p:spTgt>
                                        </p:tgtEl>
                                        <p:attrNameLst>
                                          <p:attrName>style.visibility</p:attrName>
                                        </p:attrNameLst>
                                      </p:cBhvr>
                                      <p:to>
                                        <p:strVal val="visible"/>
                                      </p:to>
                                    </p:set>
                                    <p:anim calcmode="lin" valueType="num">
                                      <p:cBhvr>
                                        <p:cTn id="35" dur="1000" fill="hold"/>
                                        <p:tgtEl>
                                          <p:spTgt spid="8">
                                            <p:txEl>
                                              <p:pRg st="10" end="10"/>
                                            </p:txEl>
                                          </p:spTgt>
                                        </p:tgtEl>
                                        <p:attrNameLst>
                                          <p:attrName>ppt_w</p:attrName>
                                        </p:attrNameLst>
                                      </p:cBhvr>
                                      <p:tavLst>
                                        <p:tav tm="0">
                                          <p:val>
                                            <p:strVal val="#ppt_w*0.70"/>
                                          </p:val>
                                        </p:tav>
                                        <p:tav tm="100000">
                                          <p:val>
                                            <p:strVal val="#ppt_w"/>
                                          </p:val>
                                        </p:tav>
                                      </p:tavLst>
                                    </p:anim>
                                    <p:anim calcmode="lin" valueType="num">
                                      <p:cBhvr>
                                        <p:cTn id="36" dur="1000" fill="hold"/>
                                        <p:tgtEl>
                                          <p:spTgt spid="8">
                                            <p:txEl>
                                              <p:pRg st="10" end="10"/>
                                            </p:txEl>
                                          </p:spTgt>
                                        </p:tgtEl>
                                        <p:attrNameLst>
                                          <p:attrName>ppt_h</p:attrName>
                                        </p:attrNameLst>
                                      </p:cBhvr>
                                      <p:tavLst>
                                        <p:tav tm="0">
                                          <p:val>
                                            <p:strVal val="#ppt_h"/>
                                          </p:val>
                                        </p:tav>
                                        <p:tav tm="100000">
                                          <p:val>
                                            <p:strVal val="#ppt_h"/>
                                          </p:val>
                                        </p:tav>
                                      </p:tavLst>
                                    </p:anim>
                                    <p:animEffect transition="in" filter="fade">
                                      <p:cBhvr>
                                        <p:cTn id="37" dur="1000"/>
                                        <p:tgtEl>
                                          <p:spTgt spid="8">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8">
                                            <p:txEl>
                                              <p:pRg st="12" end="12"/>
                                            </p:txEl>
                                          </p:spTgt>
                                        </p:tgtEl>
                                        <p:attrNameLst>
                                          <p:attrName>style.visibility</p:attrName>
                                        </p:attrNameLst>
                                      </p:cBhvr>
                                      <p:to>
                                        <p:strVal val="visible"/>
                                      </p:to>
                                    </p:set>
                                    <p:anim calcmode="lin" valueType="num">
                                      <p:cBhvr>
                                        <p:cTn id="42" dur="1000" fill="hold"/>
                                        <p:tgtEl>
                                          <p:spTgt spid="8">
                                            <p:txEl>
                                              <p:pRg st="12" end="12"/>
                                            </p:txEl>
                                          </p:spTgt>
                                        </p:tgtEl>
                                        <p:attrNameLst>
                                          <p:attrName>ppt_w</p:attrName>
                                        </p:attrNameLst>
                                      </p:cBhvr>
                                      <p:tavLst>
                                        <p:tav tm="0">
                                          <p:val>
                                            <p:strVal val="#ppt_w*0.70"/>
                                          </p:val>
                                        </p:tav>
                                        <p:tav tm="100000">
                                          <p:val>
                                            <p:strVal val="#ppt_w"/>
                                          </p:val>
                                        </p:tav>
                                      </p:tavLst>
                                    </p:anim>
                                    <p:anim calcmode="lin" valueType="num">
                                      <p:cBhvr>
                                        <p:cTn id="43" dur="1000" fill="hold"/>
                                        <p:tgtEl>
                                          <p:spTgt spid="8">
                                            <p:txEl>
                                              <p:pRg st="12" end="12"/>
                                            </p:txEl>
                                          </p:spTgt>
                                        </p:tgtEl>
                                        <p:attrNameLst>
                                          <p:attrName>ppt_h</p:attrName>
                                        </p:attrNameLst>
                                      </p:cBhvr>
                                      <p:tavLst>
                                        <p:tav tm="0">
                                          <p:val>
                                            <p:strVal val="#ppt_h"/>
                                          </p:val>
                                        </p:tav>
                                        <p:tav tm="100000">
                                          <p:val>
                                            <p:strVal val="#ppt_h"/>
                                          </p:val>
                                        </p:tav>
                                      </p:tavLst>
                                    </p:anim>
                                    <p:animEffect transition="in" filter="fade">
                                      <p:cBhvr>
                                        <p:cTn id="44" dur="1000"/>
                                        <p:tgtEl>
                                          <p:spTgt spid="8">
                                            <p:txEl>
                                              <p:pRg st="12" end="1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8">
                                            <p:txEl>
                                              <p:pRg st="14" end="14"/>
                                            </p:txEl>
                                          </p:spTgt>
                                        </p:tgtEl>
                                        <p:attrNameLst>
                                          <p:attrName>style.visibility</p:attrName>
                                        </p:attrNameLst>
                                      </p:cBhvr>
                                      <p:to>
                                        <p:strVal val="visible"/>
                                      </p:to>
                                    </p:set>
                                    <p:anim calcmode="lin" valueType="num">
                                      <p:cBhvr>
                                        <p:cTn id="49" dur="1000" fill="hold"/>
                                        <p:tgtEl>
                                          <p:spTgt spid="8">
                                            <p:txEl>
                                              <p:pRg st="14" end="14"/>
                                            </p:txEl>
                                          </p:spTgt>
                                        </p:tgtEl>
                                        <p:attrNameLst>
                                          <p:attrName>ppt_w</p:attrName>
                                        </p:attrNameLst>
                                      </p:cBhvr>
                                      <p:tavLst>
                                        <p:tav tm="0">
                                          <p:val>
                                            <p:strVal val="#ppt_w*0.70"/>
                                          </p:val>
                                        </p:tav>
                                        <p:tav tm="100000">
                                          <p:val>
                                            <p:strVal val="#ppt_w"/>
                                          </p:val>
                                        </p:tav>
                                      </p:tavLst>
                                    </p:anim>
                                    <p:anim calcmode="lin" valueType="num">
                                      <p:cBhvr>
                                        <p:cTn id="50" dur="1000" fill="hold"/>
                                        <p:tgtEl>
                                          <p:spTgt spid="8">
                                            <p:txEl>
                                              <p:pRg st="14" end="14"/>
                                            </p:txEl>
                                          </p:spTgt>
                                        </p:tgtEl>
                                        <p:attrNameLst>
                                          <p:attrName>ppt_h</p:attrName>
                                        </p:attrNameLst>
                                      </p:cBhvr>
                                      <p:tavLst>
                                        <p:tav tm="0">
                                          <p:val>
                                            <p:strVal val="#ppt_h"/>
                                          </p:val>
                                        </p:tav>
                                        <p:tav tm="100000">
                                          <p:val>
                                            <p:strVal val="#ppt_h"/>
                                          </p:val>
                                        </p:tav>
                                      </p:tavLst>
                                    </p:anim>
                                    <p:animEffect transition="in" filter="fade">
                                      <p:cBhvr>
                                        <p:cTn id="51" dur="1000"/>
                                        <p:tgtEl>
                                          <p:spTgt spid="8">
                                            <p:txEl>
                                              <p:pRg st="14" end="1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8">
                                            <p:txEl>
                                              <p:pRg st="16" end="16"/>
                                            </p:txEl>
                                          </p:spTgt>
                                        </p:tgtEl>
                                        <p:attrNameLst>
                                          <p:attrName>style.visibility</p:attrName>
                                        </p:attrNameLst>
                                      </p:cBhvr>
                                      <p:to>
                                        <p:strVal val="visible"/>
                                      </p:to>
                                    </p:set>
                                    <p:anim calcmode="lin" valueType="num">
                                      <p:cBhvr>
                                        <p:cTn id="56" dur="1000" fill="hold"/>
                                        <p:tgtEl>
                                          <p:spTgt spid="8">
                                            <p:txEl>
                                              <p:pRg st="16" end="16"/>
                                            </p:txEl>
                                          </p:spTgt>
                                        </p:tgtEl>
                                        <p:attrNameLst>
                                          <p:attrName>ppt_w</p:attrName>
                                        </p:attrNameLst>
                                      </p:cBhvr>
                                      <p:tavLst>
                                        <p:tav tm="0">
                                          <p:val>
                                            <p:strVal val="#ppt_w*0.70"/>
                                          </p:val>
                                        </p:tav>
                                        <p:tav tm="100000">
                                          <p:val>
                                            <p:strVal val="#ppt_w"/>
                                          </p:val>
                                        </p:tav>
                                      </p:tavLst>
                                    </p:anim>
                                    <p:anim calcmode="lin" valueType="num">
                                      <p:cBhvr>
                                        <p:cTn id="57" dur="1000" fill="hold"/>
                                        <p:tgtEl>
                                          <p:spTgt spid="8">
                                            <p:txEl>
                                              <p:pRg st="16" end="16"/>
                                            </p:txEl>
                                          </p:spTgt>
                                        </p:tgtEl>
                                        <p:attrNameLst>
                                          <p:attrName>ppt_h</p:attrName>
                                        </p:attrNameLst>
                                      </p:cBhvr>
                                      <p:tavLst>
                                        <p:tav tm="0">
                                          <p:val>
                                            <p:strVal val="#ppt_h"/>
                                          </p:val>
                                        </p:tav>
                                        <p:tav tm="100000">
                                          <p:val>
                                            <p:strVal val="#ppt_h"/>
                                          </p:val>
                                        </p:tav>
                                      </p:tavLst>
                                    </p:anim>
                                    <p:animEffect transition="in" filter="fade">
                                      <p:cBhvr>
                                        <p:cTn id="58" dur="1000"/>
                                        <p:tgtEl>
                                          <p:spTgt spid="8">
                                            <p:txEl>
                                              <p:pRg st="16" end="16"/>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8">
                                            <p:txEl>
                                              <p:pRg st="18" end="18"/>
                                            </p:txEl>
                                          </p:spTgt>
                                        </p:tgtEl>
                                        <p:attrNameLst>
                                          <p:attrName>style.visibility</p:attrName>
                                        </p:attrNameLst>
                                      </p:cBhvr>
                                      <p:to>
                                        <p:strVal val="visible"/>
                                      </p:to>
                                    </p:set>
                                    <p:anim calcmode="lin" valueType="num">
                                      <p:cBhvr>
                                        <p:cTn id="63" dur="1000" fill="hold"/>
                                        <p:tgtEl>
                                          <p:spTgt spid="8">
                                            <p:txEl>
                                              <p:pRg st="18" end="18"/>
                                            </p:txEl>
                                          </p:spTgt>
                                        </p:tgtEl>
                                        <p:attrNameLst>
                                          <p:attrName>ppt_w</p:attrName>
                                        </p:attrNameLst>
                                      </p:cBhvr>
                                      <p:tavLst>
                                        <p:tav tm="0">
                                          <p:val>
                                            <p:strVal val="#ppt_w*0.70"/>
                                          </p:val>
                                        </p:tav>
                                        <p:tav tm="100000">
                                          <p:val>
                                            <p:strVal val="#ppt_w"/>
                                          </p:val>
                                        </p:tav>
                                      </p:tavLst>
                                    </p:anim>
                                    <p:anim calcmode="lin" valueType="num">
                                      <p:cBhvr>
                                        <p:cTn id="64" dur="1000" fill="hold"/>
                                        <p:tgtEl>
                                          <p:spTgt spid="8">
                                            <p:txEl>
                                              <p:pRg st="18" end="18"/>
                                            </p:txEl>
                                          </p:spTgt>
                                        </p:tgtEl>
                                        <p:attrNameLst>
                                          <p:attrName>ppt_h</p:attrName>
                                        </p:attrNameLst>
                                      </p:cBhvr>
                                      <p:tavLst>
                                        <p:tav tm="0">
                                          <p:val>
                                            <p:strVal val="#ppt_h"/>
                                          </p:val>
                                        </p:tav>
                                        <p:tav tm="100000">
                                          <p:val>
                                            <p:strVal val="#ppt_h"/>
                                          </p:val>
                                        </p:tav>
                                      </p:tavLst>
                                    </p:anim>
                                    <p:animEffect transition="in" filter="fade">
                                      <p:cBhvr>
                                        <p:cTn id="65" dur="1000"/>
                                        <p:tgtEl>
                                          <p:spTgt spid="8">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8200" y="3285020"/>
            <a:ext cx="3714773" cy="3079135"/>
          </a:xfrm>
        </p:spPr>
      </p:pic>
      <p:sp>
        <p:nvSpPr>
          <p:cNvPr id="4" name="AutoShape 2" descr="952-05-19 SCFA Conference Columbia.jpg"/>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952-05-19 SCFA Conference Columbia.jpg"/>
          <p:cNvSpPr>
            <a:spLocks noChangeAspect="1" noChangeArrowheads="1"/>
          </p:cNvSpPr>
          <p:nvPr/>
        </p:nvSpPr>
        <p:spPr bwMode="auto">
          <a:xfrm>
            <a:off x="152400" y="152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022" y="647231"/>
            <a:ext cx="4067124" cy="2673022"/>
          </a:xfrm>
          <a:prstGeom prst="rect">
            <a:avLst/>
          </a:prstGeom>
        </p:spPr>
      </p:pic>
      <p:sp>
        <p:nvSpPr>
          <p:cNvPr id="2" name="Title 1"/>
          <p:cNvSpPr>
            <a:spLocks noGrp="1"/>
          </p:cNvSpPr>
          <p:nvPr>
            <p:ph type="title"/>
          </p:nvPr>
        </p:nvSpPr>
        <p:spPr>
          <a:xfrm>
            <a:off x="2514600" y="42068"/>
            <a:ext cx="8737603" cy="525463"/>
          </a:xfrm>
        </p:spPr>
        <p:txBody>
          <a:bodyPr>
            <a:normAutofit fontScale="90000"/>
          </a:bodyPr>
          <a:lstStyle/>
          <a:p>
            <a:r>
              <a:rPr lang="en-US" u="sng" dirty="0" smtClean="0"/>
              <a:t>History of the Firemen’s Insurance &amp; Inspection Fund</a:t>
            </a:r>
            <a:endParaRPr lang="en-US" u="sng"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91625" y="611781"/>
            <a:ext cx="3117097" cy="388402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9146" y="615506"/>
            <a:ext cx="4287880" cy="561860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21717" y="4481507"/>
            <a:ext cx="3441683" cy="1752600"/>
          </a:xfrm>
          <a:prstGeom prst="rect">
            <a:avLst/>
          </a:prstGeom>
        </p:spPr>
      </p:pic>
    </p:spTree>
    <p:extLst>
      <p:ext uri="{BB962C8B-B14F-4D97-AF65-F5344CB8AC3E}">
        <p14:creationId xmlns:p14="http://schemas.microsoft.com/office/powerpoint/2010/main" val="1896073285"/>
      </p:ext>
    </p:extLst>
  </p:cSld>
  <p:clrMapOvr>
    <a:masterClrMapping/>
  </p:clrMapOvr>
  <p:transition spd="slow">
    <p:push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normAutofit fontScale="90000"/>
          </a:bodyPr>
          <a:lstStyle/>
          <a:p>
            <a:r>
              <a:rPr lang="en-US" u="sng" dirty="0" smtClean="0"/>
              <a:t>History of the Firemen’s Insurance &amp; Inspection Fund</a:t>
            </a:r>
            <a:endParaRPr lang="en-US" u="sng" dirty="0"/>
          </a:p>
        </p:txBody>
      </p:sp>
      <p:sp>
        <p:nvSpPr>
          <p:cNvPr id="5" name="Content Placeholder 2"/>
          <p:cNvSpPr>
            <a:spLocks noGrp="1"/>
          </p:cNvSpPr>
          <p:nvPr>
            <p:ph sz="quarter" idx="13"/>
          </p:nvPr>
        </p:nvSpPr>
        <p:spPr>
          <a:xfrm>
            <a:off x="2815772" y="790731"/>
            <a:ext cx="8636000" cy="6096000"/>
          </a:xfrm>
        </p:spPr>
        <p:txBody>
          <a:bodyPr>
            <a:normAutofit/>
          </a:bodyPr>
          <a:lstStyle/>
          <a:p>
            <a:r>
              <a:rPr lang="en-US" b="1" dirty="0" smtClean="0"/>
              <a:t>The SCSFA was organized on May 30, 1905.  The first important bill fostered by the SCSFA was the “Firemen’s Fund Bill”.  It was discussed in 1905 and proposed to become a law in 1907.  The initial proposed law was to create a fund for firemen derived from a 2% tax on fire insurance premiums paid by property holders in towns and cities to foreign insurance companies. </a:t>
            </a:r>
          </a:p>
          <a:p>
            <a:endParaRPr lang="en-US" b="1" dirty="0"/>
          </a:p>
          <a:p>
            <a:r>
              <a:rPr lang="en-US" b="1" dirty="0" smtClean="0"/>
              <a:t>The insurance companies waged a battle to contest the act in becoming a law.  The initial proposed law was declared unconstitutional.  Even though the original proposed act was amended from a 2% tax to 1%, with their efforts, President </a:t>
            </a:r>
            <a:r>
              <a:rPr lang="en-US" b="1" dirty="0"/>
              <a:t>Behrens, his legislative committee and counsel of the SCSFA fought </a:t>
            </a:r>
            <a:r>
              <a:rPr lang="en-US" b="1" dirty="0" smtClean="0"/>
              <a:t>gallantly for </a:t>
            </a:r>
            <a:r>
              <a:rPr lang="en-US" b="1" dirty="0"/>
              <a:t>the act to become law</a:t>
            </a:r>
            <a:r>
              <a:rPr lang="en-US" b="1" dirty="0" smtClean="0"/>
              <a:t>.  Through their efforts, the law for the Firemen’s Insurance &amp; Inspection Fund was finally passed through legislature on March 10, 1910.  </a:t>
            </a:r>
          </a:p>
        </p:txBody>
      </p:sp>
    </p:spTree>
    <p:extLst>
      <p:ext uri="{BB962C8B-B14F-4D97-AF65-F5344CB8AC3E}">
        <p14:creationId xmlns:p14="http://schemas.microsoft.com/office/powerpoint/2010/main" val="1730856943"/>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2986312" y="-62032"/>
            <a:ext cx="8962575" cy="525463"/>
          </a:xfrm>
        </p:spPr>
        <p:txBody>
          <a:bodyPr>
            <a:normAutofit fontScale="90000"/>
          </a:bodyPr>
          <a:lstStyle/>
          <a:p>
            <a:r>
              <a:rPr lang="en-US" u="sng" dirty="0" smtClean="0"/>
              <a:t>Derivation for the Firemen’s Insurance &amp; Inspection Fund</a:t>
            </a:r>
            <a:endParaRPr lang="en-US" u="sng" dirty="0"/>
          </a:p>
        </p:txBody>
      </p:sp>
      <p:pic>
        <p:nvPicPr>
          <p:cNvPr id="6" name="Content Placeholder 5"/>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6019800" y="457200"/>
            <a:ext cx="1767113" cy="117733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702" y="3314700"/>
            <a:ext cx="2474976" cy="11049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100" y="5131583"/>
            <a:ext cx="1981200" cy="1473033"/>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6800" y="5143471"/>
            <a:ext cx="2195287" cy="1461365"/>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7600" y="5112938"/>
            <a:ext cx="2057400" cy="151032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53600" y="5119697"/>
            <a:ext cx="2305679" cy="1503566"/>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9070" y="2209800"/>
            <a:ext cx="3197860" cy="679860"/>
          </a:xfrm>
          <a:prstGeom prst="rect">
            <a:avLst/>
          </a:prstGeom>
        </p:spPr>
      </p:pic>
      <p:sp>
        <p:nvSpPr>
          <p:cNvPr id="16" name="Content Placeholder 2"/>
          <p:cNvSpPr txBox="1">
            <a:spLocks/>
          </p:cNvSpPr>
          <p:nvPr/>
        </p:nvSpPr>
        <p:spPr>
          <a:xfrm>
            <a:off x="8579370" y="783223"/>
            <a:ext cx="3581400" cy="1925476"/>
          </a:xfrm>
          <a:prstGeom prst="rect">
            <a:avLst/>
          </a:prstGeom>
        </p:spPr>
        <p:txBody>
          <a:bodyPr vert="horz" lIns="91440" tIns="45720" rIns="91440" bIns="45720" rtlCol="0">
            <a:noAutofit/>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700" b="1" dirty="0" smtClean="0"/>
              <a:t>The Firemen’s Insurance &amp; Inspection Fund is a public fund derived from taxation.  Its source is an annual tax assessment levied on the fire insurance premiums paid by property owners to insurance companies who do business in South Carolina.</a:t>
            </a:r>
          </a:p>
        </p:txBody>
      </p:sp>
      <p:cxnSp>
        <p:nvCxnSpPr>
          <p:cNvPr id="18" name="Straight Arrow Connector 17"/>
          <p:cNvCxnSpPr>
            <a:endCxn id="15" idx="0"/>
          </p:cNvCxnSpPr>
          <p:nvPr/>
        </p:nvCxnSpPr>
        <p:spPr>
          <a:xfrm>
            <a:off x="6858000" y="1676400"/>
            <a:ext cx="0" cy="53340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a:stCxn id="15" idx="2"/>
          </p:cNvCxnSpPr>
          <p:nvPr/>
        </p:nvCxnSpPr>
        <p:spPr>
          <a:xfrm>
            <a:off x="6858000" y="2889660"/>
            <a:ext cx="0" cy="43819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6019800" y="4735332"/>
            <a:ext cx="6991" cy="421272"/>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p:cNvCxnSpPr/>
          <p:nvPr/>
        </p:nvCxnSpPr>
        <p:spPr>
          <a:xfrm>
            <a:off x="8496300" y="4724400"/>
            <a:ext cx="6016" cy="395297"/>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38" name="Straight Connector 37"/>
          <p:cNvCxnSpPr/>
          <p:nvPr/>
        </p:nvCxnSpPr>
        <p:spPr>
          <a:xfrm>
            <a:off x="6934200" y="4419600"/>
            <a:ext cx="0" cy="315732"/>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39" name="Straight Connector 38"/>
          <p:cNvCxnSpPr/>
          <p:nvPr/>
        </p:nvCxnSpPr>
        <p:spPr>
          <a:xfrm flipH="1">
            <a:off x="3568700" y="4724402"/>
            <a:ext cx="7251702" cy="10930"/>
          </a:xfrm>
          <a:prstGeom prst="line">
            <a:avLst/>
          </a:prstGeom>
          <a:ln>
            <a:solidFill>
              <a:schemeClr val="bg1"/>
            </a:solidFill>
          </a:ln>
        </p:spPr>
        <p:style>
          <a:lnRef idx="3">
            <a:schemeClr val="dk1"/>
          </a:lnRef>
          <a:fillRef idx="0">
            <a:schemeClr val="dk1"/>
          </a:fillRef>
          <a:effectRef idx="2">
            <a:schemeClr val="dk1"/>
          </a:effectRef>
          <a:fontRef idx="minor">
            <a:schemeClr val="tx1"/>
          </a:fontRef>
        </p:style>
      </p:cxnSp>
      <p:cxnSp>
        <p:nvCxnSpPr>
          <p:cNvPr id="49" name="Straight Arrow Connector 48"/>
          <p:cNvCxnSpPr/>
          <p:nvPr/>
        </p:nvCxnSpPr>
        <p:spPr>
          <a:xfrm>
            <a:off x="10813411" y="4723593"/>
            <a:ext cx="6991" cy="419878"/>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52" name="Straight Arrow Connector 51"/>
          <p:cNvCxnSpPr/>
          <p:nvPr/>
        </p:nvCxnSpPr>
        <p:spPr>
          <a:xfrm>
            <a:off x="3588389" y="4740228"/>
            <a:ext cx="6991" cy="405777"/>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64967621"/>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88900"/>
            <a:ext cx="8737603" cy="525463"/>
          </a:xfrm>
        </p:spPr>
        <p:txBody>
          <a:bodyPr>
            <a:normAutofit fontScale="90000"/>
          </a:bodyPr>
          <a:lstStyle/>
          <a:p>
            <a:r>
              <a:rPr lang="en-US" u="sng" dirty="0"/>
              <a:t>Derivation for the Firemen’s Insurance &amp; Inspection Fund</a:t>
            </a:r>
          </a:p>
        </p:txBody>
      </p:sp>
      <p:sp>
        <p:nvSpPr>
          <p:cNvPr id="4" name="Content Placeholder 2"/>
          <p:cNvSpPr txBox="1">
            <a:spLocks noGrp="1"/>
          </p:cNvSpPr>
          <p:nvPr>
            <p:ph sz="quarter" idx="13"/>
          </p:nvPr>
        </p:nvSpPr>
        <p:spPr>
          <a:xfrm>
            <a:off x="2362199" y="762000"/>
            <a:ext cx="7010401" cy="5943600"/>
          </a:xfrm>
          <a:prstGeom prst="rect">
            <a:avLst/>
          </a:prstGeom>
        </p:spPr>
        <p:txBody>
          <a:bodyPr>
            <a:normAutofit fontScale="77500" lnSpcReduction="20000"/>
          </a:bodyPr>
          <a:lstStyle>
            <a:lvl1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1pPr>
            <a:lvl2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2pPr>
            <a:lvl3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3pPr>
            <a:lvl4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4pPr>
            <a:lvl5pPr marL="0" indent="0" algn="l" defTabSz="914400" rtl="0" eaLnBrk="1" latinLnBrk="0" hangingPunct="1">
              <a:spcBef>
                <a:spcPct val="20000"/>
              </a:spcBef>
              <a:buFontTx/>
              <a:buNone/>
              <a:defRPr sz="2400" kern="1200">
                <a:solidFill>
                  <a:schemeClr val="bg1">
                    <a:lumMod val="9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smtClean="0"/>
              <a:t>Section 38-7-70</a:t>
            </a:r>
          </a:p>
          <a:p>
            <a:pPr marL="342900" lvl="1" indent="-342900" algn="just">
              <a:buFont typeface="Arial" panose="020B0604020202020204" pitchFamily="34" charset="0"/>
              <a:buChar char="•"/>
            </a:pPr>
            <a:r>
              <a:rPr lang="en-US" b="1" dirty="0" smtClean="0"/>
              <a:t>Fire insurance companies report insurance premiums by county to the state by March 31</a:t>
            </a:r>
            <a:r>
              <a:rPr lang="en-US" b="1" baseline="30000" dirty="0" smtClean="0"/>
              <a:t>st</a:t>
            </a:r>
            <a:r>
              <a:rPr lang="en-US" b="1" dirty="0" smtClean="0"/>
              <a:t> for the previous December year end</a:t>
            </a:r>
          </a:p>
          <a:p>
            <a:pPr marL="342900" lvl="1" indent="-342900" algn="just">
              <a:buFont typeface="Arial" panose="020B0604020202020204" pitchFamily="34" charset="0"/>
              <a:buChar char="•"/>
            </a:pPr>
            <a:endParaRPr lang="en-US" b="1" dirty="0" smtClean="0"/>
          </a:p>
          <a:p>
            <a:pPr algn="just"/>
            <a:r>
              <a:rPr lang="en-US" b="1" dirty="0" smtClean="0"/>
              <a:t>Section 23-9-410</a:t>
            </a:r>
          </a:p>
          <a:p>
            <a:pPr marL="342900" lvl="1" indent="-342900" algn="just">
              <a:buFont typeface="Arial" panose="020B0604020202020204" pitchFamily="34" charset="0"/>
              <a:buChar char="•"/>
            </a:pPr>
            <a:r>
              <a:rPr lang="en-US" b="1" dirty="0" smtClean="0"/>
              <a:t>State Treasurer sends appropriate amount of funds to each County treasurer</a:t>
            </a:r>
          </a:p>
          <a:p>
            <a:pPr marL="342900" lvl="1" indent="-342900" algn="just">
              <a:buFont typeface="Arial" panose="020B0604020202020204" pitchFamily="34" charset="0"/>
              <a:buChar char="•"/>
            </a:pPr>
            <a:endParaRPr lang="en-US" b="1" dirty="0" smtClean="0"/>
          </a:p>
          <a:p>
            <a:pPr algn="just"/>
            <a:r>
              <a:rPr lang="en-US" b="1" dirty="0" smtClean="0"/>
              <a:t>Section 23-9-420</a:t>
            </a:r>
          </a:p>
          <a:p>
            <a:pPr marL="342900" lvl="1" indent="-342900" algn="just">
              <a:buFont typeface="Arial" panose="020B0604020202020204" pitchFamily="34" charset="0"/>
              <a:buChar char="•"/>
            </a:pPr>
            <a:r>
              <a:rPr lang="en-US" b="1" dirty="0" smtClean="0"/>
              <a:t>County treasurer must distribute funds within 30 days of receipt to each designated department</a:t>
            </a:r>
          </a:p>
          <a:p>
            <a:pPr marL="342900" lvl="1" indent="-342900" algn="just">
              <a:buFont typeface="Arial" panose="020B0604020202020204" pitchFamily="34" charset="0"/>
              <a:buChar char="•"/>
            </a:pPr>
            <a:r>
              <a:rPr lang="en-US" b="1" dirty="0" smtClean="0"/>
              <a:t>Each designated department will receive an amount of the fees computed on the basis of the assessed value of improvements to real estate within the service areas of the fire department, (with the exception of churches, schools and government buildings) and  and all monies must be administered by the trustees under the regulations adopted by them.</a:t>
            </a:r>
          </a:p>
          <a:p>
            <a:pPr marL="342900" lvl="1" indent="-342900" algn="just">
              <a:buFont typeface="Arial" panose="020B0604020202020204" pitchFamily="34" charset="0"/>
              <a:buChar char="•"/>
            </a:pPr>
            <a:endParaRPr lang="en-US" b="1" dirty="0" smtClean="0"/>
          </a:p>
          <a:p>
            <a:r>
              <a:rPr lang="en-US" b="1" dirty="0" smtClean="0"/>
              <a:t>Section </a:t>
            </a:r>
            <a:r>
              <a:rPr lang="en-US" b="1" dirty="0"/>
              <a:t>23-9-430</a:t>
            </a:r>
          </a:p>
          <a:p>
            <a:pPr marL="342900" lvl="1" indent="-342900" algn="just">
              <a:buFont typeface="Arial" charset="0"/>
              <a:buChar char="•"/>
            </a:pPr>
            <a:r>
              <a:rPr lang="en-US" b="1" dirty="0"/>
              <a:t>County treasurers will send 5% of funds received to the Association</a:t>
            </a:r>
          </a:p>
          <a:p>
            <a:pPr marL="342900" lvl="1" indent="-342900" algn="just">
              <a:buFont typeface="Arial" panose="020B0604020202020204" pitchFamily="34" charset="0"/>
              <a:buChar char="•"/>
            </a:pPr>
            <a:endParaRPr lang="en-US" b="1" dirty="0"/>
          </a:p>
        </p:txBody>
      </p:sp>
      <p:pic>
        <p:nvPicPr>
          <p:cNvPr id="5" name="Content Placehold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0200" y="1066800"/>
            <a:ext cx="3195637" cy="4648200"/>
          </a:xfrm>
          <a:prstGeom prst="rect">
            <a:avLst/>
          </a:prstGeom>
        </p:spPr>
      </p:pic>
    </p:spTree>
    <p:extLst>
      <p:ext uri="{BB962C8B-B14F-4D97-AF65-F5344CB8AC3E}">
        <p14:creationId xmlns:p14="http://schemas.microsoft.com/office/powerpoint/2010/main" val="77268269"/>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PresenterMedia Animated Theme">
  <a:themeElements>
    <a:clrScheme name="Custom 2">
      <a:dk1>
        <a:srgbClr val="000000"/>
      </a:dk1>
      <a:lt1>
        <a:srgbClr val="FFFFFF"/>
      </a:lt1>
      <a:dk2>
        <a:srgbClr val="F2F2F2"/>
      </a:dk2>
      <a:lt2>
        <a:srgbClr val="F2F2F2"/>
      </a:lt2>
      <a:accent1>
        <a:srgbClr val="FF0000"/>
      </a:accent1>
      <a:accent2>
        <a:srgbClr val="0156A7"/>
      </a:accent2>
      <a:accent3>
        <a:srgbClr val="EA1C06"/>
      </a:accent3>
      <a:accent4>
        <a:srgbClr val="2E9F42"/>
      </a:accent4>
      <a:accent5>
        <a:srgbClr val="4BACC6"/>
      </a:accent5>
      <a:accent6>
        <a:srgbClr val="F79646"/>
      </a:accent6>
      <a:hlink>
        <a:srgbClr val="FEFFFF"/>
      </a:hlink>
      <a:folHlink>
        <a:srgbClr val="FEFFFF"/>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senterMedia Static Theme">
  <a:themeElements>
    <a:clrScheme name="superhero">
      <a:dk1>
        <a:sysClr val="windowText" lastClr="000000"/>
      </a:dk1>
      <a:lt1>
        <a:sysClr val="window" lastClr="FFFFFF"/>
      </a:lt1>
      <a:dk2>
        <a:srgbClr val="F2F2F2"/>
      </a:dk2>
      <a:lt2>
        <a:srgbClr val="F2F2F2"/>
      </a:lt2>
      <a:accent1>
        <a:srgbClr val="FF0000"/>
      </a:accent1>
      <a:accent2>
        <a:srgbClr val="0156A7"/>
      </a:accent2>
      <a:accent3>
        <a:srgbClr val="F0EA00"/>
      </a:accent3>
      <a:accent4>
        <a:srgbClr val="2E9F42"/>
      </a:accent4>
      <a:accent5>
        <a:srgbClr val="4BACC6"/>
      </a:accent5>
      <a:accent6>
        <a:srgbClr val="F79646"/>
      </a:accent6>
      <a:hlink>
        <a:srgbClr val="0000FF"/>
      </a:hlink>
      <a:folHlink>
        <a:srgbClr val="800080"/>
      </a:folHlink>
    </a:clrScheme>
    <a:fontScheme name="reflective ball">
      <a:majorFont>
        <a:latin typeface="Franklin Gothic Heavy"/>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38119</TotalTime>
  <Words>3120</Words>
  <Application>Microsoft Macintosh PowerPoint</Application>
  <PresentationFormat>Widescreen</PresentationFormat>
  <Paragraphs>268</Paragraphs>
  <Slides>44</Slides>
  <Notes>2</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44</vt:i4>
      </vt:variant>
    </vt:vector>
  </HeadingPairs>
  <TitlesOfParts>
    <vt:vector size="49" baseType="lpstr">
      <vt:lpstr>Calibri</vt:lpstr>
      <vt:lpstr>Franklin Gothic Heavy</vt:lpstr>
      <vt:lpstr>Arial</vt:lpstr>
      <vt:lpstr>PresenterMedia Animated Theme</vt:lpstr>
      <vt:lpstr>PresenterMedia Static Theme</vt:lpstr>
      <vt:lpstr>Firemen’s Insurance &amp; Inspection Fund Training</vt:lpstr>
      <vt:lpstr>Purpose of Training Session</vt:lpstr>
      <vt:lpstr>Goal of Training Session</vt:lpstr>
      <vt:lpstr>Goal of Training Session</vt:lpstr>
      <vt:lpstr>Purpose &amp; Goal of Training Session</vt:lpstr>
      <vt:lpstr>History of the Firemen’s Insurance &amp; Inspection Fund</vt:lpstr>
      <vt:lpstr>History of the Firemen’s Insurance &amp; Inspection Fund</vt:lpstr>
      <vt:lpstr>Derivation for the Firemen’s Insurance &amp; Inspection Fund</vt:lpstr>
      <vt:lpstr>Derivation for the Firemen’s Insurance &amp; Inspection Fund</vt:lpstr>
      <vt:lpstr>Eligibility to Receive Firemen’s Insurance &amp; Inspection Fund</vt:lpstr>
      <vt:lpstr>Eligibility to Receive Firemen’s Insurance &amp; Inspection Fund</vt:lpstr>
      <vt:lpstr>Guidelines of Firemen’s Insurance &amp; Inspection Fund</vt:lpstr>
      <vt:lpstr>Guidelines of Firemen’s Insurance &amp; Inspection Fund</vt:lpstr>
      <vt:lpstr>Guidelines of Firemen’s Insurance &amp; Inspection Fund</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Procedures for Completing All Firemen’s Insurance &amp; Inspection Fund Forms</vt:lpstr>
      <vt:lpstr>GREAT 1% STEWARDSHIP SC FIREFIGHTERS ASSOCIATION TRAINING</vt:lpstr>
      <vt:lpstr>PowerPoint Presentation</vt:lpstr>
      <vt:lpstr>GREAT 1% STEWARDSHIP</vt:lpstr>
      <vt:lpstr>SCSFA Grade Policy-1% funds</vt:lpstr>
      <vt:lpstr>SCSFA Grade Policy-1% funds</vt:lpstr>
      <vt:lpstr>1% Audit Process</vt:lpstr>
      <vt:lpstr>Past Findings</vt:lpstr>
      <vt:lpstr>Past Findings</vt:lpstr>
      <vt:lpstr>Past Findings</vt:lpstr>
      <vt:lpstr>Bank Reconciliations</vt:lpstr>
      <vt:lpstr>Bank Reconciliation Process</vt:lpstr>
      <vt:lpstr>Bank Reconciliation Process</vt:lpstr>
      <vt:lpstr>Bank Reconciliation Process</vt:lpstr>
      <vt:lpstr>Bank Reconciliation Process</vt:lpstr>
      <vt:lpstr>Bank Reconciliation Process</vt:lpstr>
      <vt:lpstr>Bank Reconciliation Process</vt:lpstr>
      <vt:lpstr>Your Policies and Procedures</vt:lpstr>
      <vt:lpstr>The Risk of Fraud/The Fraud Triangle</vt:lpstr>
      <vt:lpstr>Your Policies and Procedures</vt:lpstr>
      <vt:lpstr>Your Policies and Procedures</vt:lpstr>
      <vt:lpstr>Your Policies and Procedures</vt:lpstr>
      <vt:lpstr>Your Policies and Procedures</vt:lpstr>
      <vt:lpstr>Conclusion and Reminders</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Orange Earth</dc:title>
  <dc:creator>PresenterMedia.com</dc:creator>
  <cp:lastModifiedBy>jeff@scfirefighters.org</cp:lastModifiedBy>
  <cp:revision>409</cp:revision>
  <dcterms:created xsi:type="dcterms:W3CDTF">2010-11-24T18:19:10Z</dcterms:created>
  <dcterms:modified xsi:type="dcterms:W3CDTF">2018-06-20T15:15:53Z</dcterms:modified>
</cp:coreProperties>
</file>