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61" r:id="rId1"/>
  </p:sldMasterIdLst>
  <p:notesMasterIdLst>
    <p:notesMasterId r:id="rId44"/>
  </p:notesMasterIdLst>
  <p:handoutMasterIdLst>
    <p:handoutMasterId r:id="rId45"/>
  </p:handoutMasterIdLst>
  <p:sldIdLst>
    <p:sldId id="340" r:id="rId2"/>
    <p:sldId id="347" r:id="rId3"/>
    <p:sldId id="308" r:id="rId4"/>
    <p:sldId id="309" r:id="rId5"/>
    <p:sldId id="313" r:id="rId6"/>
    <p:sldId id="314" r:id="rId7"/>
    <p:sldId id="316" r:id="rId8"/>
    <p:sldId id="327" r:id="rId9"/>
    <p:sldId id="326" r:id="rId10"/>
    <p:sldId id="315" r:id="rId11"/>
    <p:sldId id="339" r:id="rId12"/>
    <p:sldId id="331" r:id="rId13"/>
    <p:sldId id="332" r:id="rId14"/>
    <p:sldId id="258" r:id="rId15"/>
    <p:sldId id="259" r:id="rId16"/>
    <p:sldId id="321" r:id="rId17"/>
    <p:sldId id="294" r:id="rId18"/>
    <p:sldId id="295" r:id="rId19"/>
    <p:sldId id="343" r:id="rId20"/>
    <p:sldId id="305" r:id="rId21"/>
    <p:sldId id="286" r:id="rId22"/>
    <p:sldId id="345" r:id="rId23"/>
    <p:sldId id="263" r:id="rId24"/>
    <p:sldId id="264" r:id="rId25"/>
    <p:sldId id="324" r:id="rId26"/>
    <p:sldId id="302" r:id="rId27"/>
    <p:sldId id="301" r:id="rId28"/>
    <p:sldId id="306" r:id="rId29"/>
    <p:sldId id="323" r:id="rId30"/>
    <p:sldId id="344" r:id="rId31"/>
    <p:sldId id="284" r:id="rId32"/>
    <p:sldId id="281" r:id="rId33"/>
    <p:sldId id="338" r:id="rId34"/>
    <p:sldId id="290" r:id="rId35"/>
    <p:sldId id="335" r:id="rId36"/>
    <p:sldId id="283" r:id="rId37"/>
    <p:sldId id="292" r:id="rId38"/>
    <p:sldId id="349" r:id="rId39"/>
    <p:sldId id="350" r:id="rId40"/>
    <p:sldId id="336" r:id="rId41"/>
    <p:sldId id="346" r:id="rId42"/>
    <p:sldId id="348" r:id="rId4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FF"/>
    <a:srgbClr val="3399FF"/>
    <a:srgbClr val="FFCC66"/>
    <a:srgbClr val="99CCFF"/>
    <a:srgbClr val="FFFF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5" autoAdjust="0"/>
    <p:restoredTop sz="92256" autoAdjust="0"/>
  </p:normalViewPr>
  <p:slideViewPr>
    <p:cSldViewPr>
      <p:cViewPr varScale="1">
        <p:scale>
          <a:sx n="106" d="100"/>
          <a:sy n="106" d="100"/>
        </p:scale>
        <p:origin x="23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16B7CB9D-168A-4B51-A85C-E9ED6D489906}" type="datetimeFigureOut">
              <a:rPr lang="en-US"/>
              <a:pPr>
                <a:defRPr/>
              </a:pPr>
              <a:t>5/28/21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fld id="{58B00AED-DAFD-43A3-B274-3AE812860F6D}" type="slidenum">
              <a:rPr lang="en-US" altLang="en-US"/>
              <a:pPr>
                <a:defRPr/>
              </a:pPr>
              <a:t>‹#›</a:t>
            </a:fld>
            <a:endParaRPr lang="en-US" altLang="en-US"/>
          </a:p>
        </p:txBody>
      </p:sp>
    </p:spTree>
    <p:extLst>
      <p:ext uri="{BB962C8B-B14F-4D97-AF65-F5344CB8AC3E}">
        <p14:creationId xmlns:p14="http://schemas.microsoft.com/office/powerpoint/2010/main" val="131103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fld id="{7773CB0A-AE39-4556-BEE7-986D95B12FBD}" type="slidenum">
              <a:rPr lang="en-US" altLang="en-US"/>
              <a:pPr>
                <a:defRPr/>
              </a:pPr>
              <a:t>‹#›</a:t>
            </a:fld>
            <a:endParaRPr lang="en-US" altLang="en-US"/>
          </a:p>
        </p:txBody>
      </p:sp>
    </p:spTree>
    <p:extLst>
      <p:ext uri="{BB962C8B-B14F-4D97-AF65-F5344CB8AC3E}">
        <p14:creationId xmlns:p14="http://schemas.microsoft.com/office/powerpoint/2010/main" val="921664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BEE6DCF-24FC-4ED0-9F9F-ACF69BF721AC}" type="slidenum">
              <a:rPr lang="en-US" altLang="en-US" smtClean="0">
                <a:latin typeface="Arial" panose="020B0604020202020204" pitchFamily="34" charset="0"/>
              </a:rPr>
              <a:pPr fontAlgn="base">
                <a:spcBef>
                  <a:spcPct val="0"/>
                </a:spcBef>
                <a:spcAft>
                  <a:spcPct val="0"/>
                </a:spcAft>
              </a:pPr>
              <a:t>1</a:t>
            </a:fld>
            <a:endParaRPr lang="en-US" altLang="en-US">
              <a:latin typeface="Arial" panose="020B0604020202020204" pitchFamily="34" charset="0"/>
            </a:endParaRPr>
          </a:p>
        </p:txBody>
      </p:sp>
    </p:spTree>
    <p:extLst>
      <p:ext uri="{BB962C8B-B14F-4D97-AF65-F5344CB8AC3E}">
        <p14:creationId xmlns:p14="http://schemas.microsoft.com/office/powerpoint/2010/main" val="616226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5D54B9A-B298-4638-A7E1-8BD818C7ED31}" type="slidenum">
              <a:rPr lang="en-US" altLang="en-US" smtClean="0"/>
              <a:pPr fontAlgn="base">
                <a:spcBef>
                  <a:spcPct val="0"/>
                </a:spcBef>
                <a:spcAft>
                  <a:spcPct val="0"/>
                </a:spcAft>
              </a:pPr>
              <a:t>10</a:t>
            </a:fld>
            <a:endParaRPr lang="en-US" altLang="en-US"/>
          </a:p>
        </p:txBody>
      </p:sp>
    </p:spTree>
    <p:extLst>
      <p:ext uri="{BB962C8B-B14F-4D97-AF65-F5344CB8AC3E}">
        <p14:creationId xmlns:p14="http://schemas.microsoft.com/office/powerpoint/2010/main" val="121619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7228753-BB3E-4EA9-BF6E-6EA56DED23E6}" type="slidenum">
              <a:rPr lang="en-US" altLang="en-US" smtClean="0"/>
              <a:pPr fontAlgn="base">
                <a:spcBef>
                  <a:spcPct val="0"/>
                </a:spcBef>
                <a:spcAft>
                  <a:spcPct val="0"/>
                </a:spcAft>
              </a:pPr>
              <a:t>11</a:t>
            </a:fld>
            <a:endParaRPr lang="en-US" altLang="en-US"/>
          </a:p>
        </p:txBody>
      </p:sp>
    </p:spTree>
    <p:extLst>
      <p:ext uri="{BB962C8B-B14F-4D97-AF65-F5344CB8AC3E}">
        <p14:creationId xmlns:p14="http://schemas.microsoft.com/office/powerpoint/2010/main" val="83154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3F05C24-0EF2-4256-855E-4FFEE241D0B1}" type="slidenum">
              <a:rPr lang="en-US" altLang="en-US" smtClean="0"/>
              <a:pPr fontAlgn="base">
                <a:spcBef>
                  <a:spcPct val="0"/>
                </a:spcBef>
                <a:spcAft>
                  <a:spcPct val="0"/>
                </a:spcAft>
              </a:pPr>
              <a:t>12</a:t>
            </a:fld>
            <a:endParaRPr lang="en-US" altLang="en-US"/>
          </a:p>
        </p:txBody>
      </p:sp>
    </p:spTree>
    <p:extLst>
      <p:ext uri="{BB962C8B-B14F-4D97-AF65-F5344CB8AC3E}">
        <p14:creationId xmlns:p14="http://schemas.microsoft.com/office/powerpoint/2010/main" val="205242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rPr>
              <a:t>Four Causes of Stress Injury</a:t>
            </a:r>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In firefighting and Emergency Medical Services work, trauma is not the only harmful exposure. Stress injuries can arise from four possible mechanisms or causes:</a:t>
            </a:r>
          </a:p>
          <a:p>
            <a:r>
              <a:rPr lang="en-US" altLang="en-US">
                <a:latin typeface="Arial" panose="020B0604020202020204" pitchFamily="34" charset="0"/>
                <a:ea typeface="ＭＳ Ｐゴシック" panose="020B0600070205080204" pitchFamily="34" charset="-128"/>
              </a:rPr>
              <a:t> </a:t>
            </a:r>
          </a:p>
          <a:p>
            <a:r>
              <a:rPr lang="en-US" altLang="en-US" b="1">
                <a:latin typeface="Arial" panose="020B0604020202020204" pitchFamily="34" charset="0"/>
                <a:ea typeface="ＭＳ Ｐゴシック" panose="020B0600070205080204" pitchFamily="34" charset="-128"/>
              </a:rPr>
              <a:t>Life Threat</a:t>
            </a:r>
            <a:r>
              <a:rPr lang="en-US" altLang="en-US">
                <a:latin typeface="Arial" panose="020B0604020202020204" pitchFamily="34" charset="0"/>
                <a:ea typeface="ＭＳ Ｐゴシック" panose="020B0600070205080204" pitchFamily="34" charset="-128"/>
              </a:rPr>
              <a:t>—due to traumatic life-threatening or other situations that provoke terror, horror or helplessness. This type of injury can include experiencing a near-miss or close call.</a:t>
            </a:r>
          </a:p>
          <a:p>
            <a:r>
              <a:rPr lang="en-US" altLang="en-US">
                <a:latin typeface="Arial" panose="020B0604020202020204" pitchFamily="34" charset="0"/>
                <a:ea typeface="ＭＳ Ｐゴシック" panose="020B0600070205080204" pitchFamily="34" charset="-128"/>
              </a:rPr>
              <a:t> </a:t>
            </a:r>
          </a:p>
          <a:p>
            <a:r>
              <a:rPr lang="en-US" altLang="en-US" b="1">
                <a:latin typeface="Arial" panose="020B0604020202020204" pitchFamily="34" charset="0"/>
                <a:ea typeface="ＭＳ Ｐゴシック" panose="020B0600070205080204" pitchFamily="34" charset="-128"/>
              </a:rPr>
              <a:t>Loss</a:t>
            </a:r>
            <a:r>
              <a:rPr lang="en-US" altLang="en-US">
                <a:latin typeface="Arial" panose="020B0604020202020204" pitchFamily="34" charset="0"/>
                <a:ea typeface="ＭＳ Ｐゴシック" panose="020B0600070205080204" pitchFamily="34" charset="-128"/>
              </a:rPr>
              <a:t>—grief due to the loss of close comrades, leaders, family members or other cared-for individuals.</a:t>
            </a:r>
          </a:p>
          <a:p>
            <a:r>
              <a:rPr lang="en-US" altLang="en-US">
                <a:latin typeface="Arial" panose="020B0604020202020204" pitchFamily="34" charset="0"/>
                <a:ea typeface="ＭＳ Ｐゴシック" panose="020B0600070205080204" pitchFamily="34" charset="-128"/>
              </a:rPr>
              <a:t> </a:t>
            </a:r>
          </a:p>
          <a:p>
            <a:r>
              <a:rPr lang="en-US" altLang="en-US" b="1">
                <a:latin typeface="Arial" panose="020B0604020202020204" pitchFamily="34" charset="0"/>
                <a:ea typeface="ＭＳ Ｐゴシック" panose="020B0600070205080204" pitchFamily="34" charset="-128"/>
              </a:rPr>
              <a:t>Inner Conflict</a:t>
            </a:r>
            <a:r>
              <a:rPr lang="en-US" altLang="en-US">
                <a:latin typeface="Arial" panose="020B0604020202020204" pitchFamily="34" charset="0"/>
                <a:ea typeface="ＭＳ Ｐゴシック" panose="020B0600070205080204" pitchFamily="34" charset="-128"/>
              </a:rPr>
              <a:t>—a “beliefs” injury due to conflict between one's moral/ethical beliefs and current experiences. Inner conflict stress injuries can include acting outside of internal, self-imposed morals or values, an inability to prevent harm to others or somehow contributing to or not preventing harm to a fellow firefighter or EMT.</a:t>
            </a:r>
          </a:p>
          <a:p>
            <a:r>
              <a:rPr lang="en-US" altLang="en-US">
                <a:latin typeface="Arial" panose="020B0604020202020204" pitchFamily="34" charset="0"/>
                <a:ea typeface="ＭＳ Ｐゴシック" panose="020B0600070205080204" pitchFamily="34" charset="-128"/>
              </a:rPr>
              <a:t> </a:t>
            </a:r>
          </a:p>
          <a:p>
            <a:r>
              <a:rPr lang="en-US" altLang="en-US" b="1">
                <a:latin typeface="Arial" panose="020B0604020202020204" pitchFamily="34" charset="0"/>
                <a:ea typeface="ＭＳ Ｐゴシック" panose="020B0600070205080204" pitchFamily="34" charset="-128"/>
              </a:rPr>
              <a:t>Wear and Tear</a:t>
            </a:r>
            <a:r>
              <a:rPr lang="en-US" altLang="en-US">
                <a:latin typeface="Arial" panose="020B0604020202020204" pitchFamily="34" charset="0"/>
                <a:ea typeface="ＭＳ Ｐゴシック" panose="020B0600070205080204" pitchFamily="34" charset="-128"/>
              </a:rPr>
              <a:t>—the result of fatigue and accumulation of prolonged stress, including from non-operational sources, without sufficient sleep, rest and restoration.</a:t>
            </a:r>
          </a:p>
        </p:txBody>
      </p:sp>
    </p:spTree>
    <p:extLst>
      <p:ext uri="{BB962C8B-B14F-4D97-AF65-F5344CB8AC3E}">
        <p14:creationId xmlns:p14="http://schemas.microsoft.com/office/powerpoint/2010/main" val="4093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7B18C00-A1CC-4A00-BEF7-BBB457E8FCC9}"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7510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F1BAE000-7BDD-4B25-987C-B1AEADD404FF}" type="slidenum">
              <a:rPr lang="en-US" altLang="en-US" smtClean="0"/>
              <a:pPr fontAlgn="base">
                <a:spcBef>
                  <a:spcPct val="0"/>
                </a:spcBef>
                <a:spcAft>
                  <a:spcPct val="0"/>
                </a:spcAft>
              </a:pPr>
              <a:t>15</a:t>
            </a:fld>
            <a:endParaRPr lang="en-US" altLang="en-US"/>
          </a:p>
        </p:txBody>
      </p:sp>
    </p:spTree>
    <p:extLst>
      <p:ext uri="{BB962C8B-B14F-4D97-AF65-F5344CB8AC3E}">
        <p14:creationId xmlns:p14="http://schemas.microsoft.com/office/powerpoint/2010/main" val="1696094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64D27E7-0151-472A-9A92-74435BD1555F}" type="slidenum">
              <a:rPr lang="en-US" altLang="en-US" smtClean="0"/>
              <a:pPr fontAlgn="base">
                <a:spcBef>
                  <a:spcPct val="0"/>
                </a:spcBef>
                <a:spcAft>
                  <a:spcPct val="0"/>
                </a:spcAft>
              </a:pPr>
              <a:t>16</a:t>
            </a:fld>
            <a:endParaRPr lang="en-US" altLang="en-US"/>
          </a:p>
        </p:txBody>
      </p:sp>
    </p:spTree>
    <p:extLst>
      <p:ext uri="{BB962C8B-B14F-4D97-AF65-F5344CB8AC3E}">
        <p14:creationId xmlns:p14="http://schemas.microsoft.com/office/powerpoint/2010/main" val="560196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F456B5C9-6AB2-4112-BACA-B541C2D4DEE7}" type="slidenum">
              <a:rPr lang="en-US" altLang="en-US" smtClean="0"/>
              <a:pPr fontAlgn="base">
                <a:spcBef>
                  <a:spcPct val="0"/>
                </a:spcBef>
                <a:spcAft>
                  <a:spcPct val="0"/>
                </a:spcAft>
              </a:pPr>
              <a:t>17</a:t>
            </a:fld>
            <a:endParaRPr lang="en-US" altLang="en-US"/>
          </a:p>
        </p:txBody>
      </p:sp>
    </p:spTree>
    <p:extLst>
      <p:ext uri="{BB962C8B-B14F-4D97-AF65-F5344CB8AC3E}">
        <p14:creationId xmlns:p14="http://schemas.microsoft.com/office/powerpoint/2010/main" val="65818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317097A-9406-4376-A790-0E8A16F46C3A}" type="slidenum">
              <a:rPr lang="en-US" altLang="en-US" smtClean="0"/>
              <a:pPr fontAlgn="base">
                <a:spcBef>
                  <a:spcPct val="0"/>
                </a:spcBef>
                <a:spcAft>
                  <a:spcPct val="0"/>
                </a:spcAft>
              </a:pPr>
              <a:t>18</a:t>
            </a:fld>
            <a:endParaRPr lang="en-US" altLang="en-US"/>
          </a:p>
        </p:txBody>
      </p:sp>
    </p:spTree>
    <p:extLst>
      <p:ext uri="{BB962C8B-B14F-4D97-AF65-F5344CB8AC3E}">
        <p14:creationId xmlns:p14="http://schemas.microsoft.com/office/powerpoint/2010/main" val="394810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81DA6919-85C3-48FB-8813-585BEAE4211B}"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Tree>
    <p:extLst>
      <p:ext uri="{BB962C8B-B14F-4D97-AF65-F5344CB8AC3E}">
        <p14:creationId xmlns:p14="http://schemas.microsoft.com/office/powerpoint/2010/main" val="199945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BEE6DCF-24FC-4ED0-9F9F-ACF69BF721AC}" type="slidenum">
              <a:rPr lang="en-US" altLang="en-US" smtClean="0">
                <a:latin typeface="Arial" panose="020B0604020202020204" pitchFamily="34" charset="0"/>
              </a:rPr>
              <a:pPr fontAlgn="base">
                <a:spcBef>
                  <a:spcPct val="0"/>
                </a:spcBef>
                <a:spcAft>
                  <a:spcPct val="0"/>
                </a:spcAft>
              </a:pPr>
              <a:t>2</a:t>
            </a:fld>
            <a:endParaRPr lang="en-US" altLang="en-US">
              <a:latin typeface="Arial" panose="020B0604020202020204" pitchFamily="34" charset="0"/>
            </a:endParaRPr>
          </a:p>
        </p:txBody>
      </p:sp>
    </p:spTree>
    <p:extLst>
      <p:ext uri="{BB962C8B-B14F-4D97-AF65-F5344CB8AC3E}">
        <p14:creationId xmlns:p14="http://schemas.microsoft.com/office/powerpoint/2010/main" val="98302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B902E8A-8F23-4713-BCB0-C48EB0C3DD07}" type="slidenum">
              <a:rPr lang="en-US" altLang="en-US" smtClean="0"/>
              <a:pPr fontAlgn="base">
                <a:spcBef>
                  <a:spcPct val="0"/>
                </a:spcBef>
                <a:spcAft>
                  <a:spcPct val="0"/>
                </a:spcAft>
              </a:pPr>
              <a:t>20</a:t>
            </a:fld>
            <a:endParaRPr lang="en-US" altLang="en-US"/>
          </a:p>
        </p:txBody>
      </p:sp>
    </p:spTree>
    <p:extLst>
      <p:ext uri="{BB962C8B-B14F-4D97-AF65-F5344CB8AC3E}">
        <p14:creationId xmlns:p14="http://schemas.microsoft.com/office/powerpoint/2010/main" val="1059858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3722D60-3196-4655-A2C2-6DB70F21B376}" type="slidenum">
              <a:rPr lang="en-US" altLang="en-US" smtClean="0"/>
              <a:pPr fontAlgn="base">
                <a:spcBef>
                  <a:spcPct val="0"/>
                </a:spcBef>
                <a:spcAft>
                  <a:spcPct val="0"/>
                </a:spcAft>
              </a:pPr>
              <a:t>21</a:t>
            </a:fld>
            <a:endParaRPr lang="en-US" altLang="en-US"/>
          </a:p>
        </p:txBody>
      </p:sp>
    </p:spTree>
    <p:extLst>
      <p:ext uri="{BB962C8B-B14F-4D97-AF65-F5344CB8AC3E}">
        <p14:creationId xmlns:p14="http://schemas.microsoft.com/office/powerpoint/2010/main" val="1820491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9FF52B2-D171-48DB-A2B2-C50A4C136DF0}" type="slidenum">
              <a:rPr lang="en-US" altLang="en-US" smtClean="0"/>
              <a:pPr fontAlgn="base">
                <a:spcBef>
                  <a:spcPct val="0"/>
                </a:spcBef>
                <a:spcAft>
                  <a:spcPct val="0"/>
                </a:spcAft>
              </a:pPr>
              <a:t>22</a:t>
            </a:fld>
            <a:endParaRPr lang="en-US" altLang="en-US"/>
          </a:p>
        </p:txBody>
      </p:sp>
    </p:spTree>
    <p:extLst>
      <p:ext uri="{BB962C8B-B14F-4D97-AF65-F5344CB8AC3E}">
        <p14:creationId xmlns:p14="http://schemas.microsoft.com/office/powerpoint/2010/main" val="1806752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E20D321-04BE-4F87-B7AF-B20D16A6FA5C}" type="slidenum">
              <a:rPr lang="en-US" altLang="en-US" smtClean="0"/>
              <a:pPr fontAlgn="base">
                <a:spcBef>
                  <a:spcPct val="0"/>
                </a:spcBef>
                <a:spcAft>
                  <a:spcPct val="0"/>
                </a:spcAft>
              </a:pPr>
              <a:t>23</a:t>
            </a:fld>
            <a:endParaRPr lang="en-US" altLang="en-US"/>
          </a:p>
        </p:txBody>
      </p:sp>
    </p:spTree>
    <p:extLst>
      <p:ext uri="{BB962C8B-B14F-4D97-AF65-F5344CB8AC3E}">
        <p14:creationId xmlns:p14="http://schemas.microsoft.com/office/powerpoint/2010/main" val="662700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8968CCF-3381-44E6-A0BA-FC1CF78A790F}"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1156639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2971383-F099-4AFC-8E79-EAD18714ECF5}" type="slidenum">
              <a:rPr lang="en-US" altLang="en-US" smtClean="0"/>
              <a:pPr fontAlgn="base">
                <a:spcBef>
                  <a:spcPct val="0"/>
                </a:spcBef>
                <a:spcAft>
                  <a:spcPct val="0"/>
                </a:spcAft>
              </a:pPr>
              <a:t>25</a:t>
            </a:fld>
            <a:endParaRPr lang="en-US" altLang="en-US"/>
          </a:p>
        </p:txBody>
      </p:sp>
    </p:spTree>
    <p:extLst>
      <p:ext uri="{BB962C8B-B14F-4D97-AF65-F5344CB8AC3E}">
        <p14:creationId xmlns:p14="http://schemas.microsoft.com/office/powerpoint/2010/main" val="619145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7A81948-841C-4488-A96B-D6182A45DFBE}" type="slidenum">
              <a:rPr lang="en-US" altLang="en-US" smtClean="0"/>
              <a:pPr fontAlgn="base">
                <a:spcBef>
                  <a:spcPct val="0"/>
                </a:spcBef>
                <a:spcAft>
                  <a:spcPct val="0"/>
                </a:spcAft>
              </a:pPr>
              <a:t>26</a:t>
            </a:fld>
            <a:endParaRPr lang="en-US" altLang="en-US"/>
          </a:p>
        </p:txBody>
      </p:sp>
    </p:spTree>
    <p:extLst>
      <p:ext uri="{BB962C8B-B14F-4D97-AF65-F5344CB8AC3E}">
        <p14:creationId xmlns:p14="http://schemas.microsoft.com/office/powerpoint/2010/main" val="1426703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DA3A15D-FA82-4D57-900C-F63418AC692B}" type="slidenum">
              <a:rPr lang="en-US" altLang="en-US" smtClean="0"/>
              <a:pPr fontAlgn="base">
                <a:spcBef>
                  <a:spcPct val="0"/>
                </a:spcBef>
                <a:spcAft>
                  <a:spcPct val="0"/>
                </a:spcAft>
              </a:pPr>
              <a:t>27</a:t>
            </a:fld>
            <a:endParaRPr lang="en-US" altLang="en-US"/>
          </a:p>
        </p:txBody>
      </p:sp>
      <p:sp>
        <p:nvSpPr>
          <p:cNvPr id="76803" name="Slide Image Placeholder 1"/>
          <p:cNvSpPr>
            <a:spLocks noGrp="1" noRot="1" noChangeAspect="1" noTextEdit="1"/>
          </p:cNvSpPr>
          <p:nvPr>
            <p:ph type="sldImg"/>
          </p:nvPr>
        </p:nvSpPr>
        <p:spPr>
          <a:ln/>
        </p:spPr>
      </p:sp>
      <p:sp>
        <p:nvSpPr>
          <p:cNvPr id="7680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680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B611A5C-CA25-4A39-B453-EB283DC40817}" type="slidenum">
              <a:rPr lang="en-US" altLang="en-US"/>
              <a:pPr algn="r" eaLnBrk="1" hangingPunct="1">
                <a:spcBef>
                  <a:spcPct val="0"/>
                </a:spcBef>
              </a:pPr>
              <a:t>27</a:t>
            </a:fld>
            <a:endParaRPr lang="en-US" altLang="en-US"/>
          </a:p>
        </p:txBody>
      </p:sp>
    </p:spTree>
    <p:extLst>
      <p:ext uri="{BB962C8B-B14F-4D97-AF65-F5344CB8AC3E}">
        <p14:creationId xmlns:p14="http://schemas.microsoft.com/office/powerpoint/2010/main" val="1951057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F4A888D8-2DA9-4046-9C44-42CCE1F08847}" type="slidenum">
              <a:rPr lang="en-US" altLang="en-US" smtClean="0"/>
              <a:pPr fontAlgn="base">
                <a:spcBef>
                  <a:spcPct val="0"/>
                </a:spcBef>
                <a:spcAft>
                  <a:spcPct val="0"/>
                </a:spcAft>
              </a:pPr>
              <a:t>28</a:t>
            </a:fld>
            <a:endParaRPr lang="en-US" altLang="en-US"/>
          </a:p>
        </p:txBody>
      </p:sp>
    </p:spTree>
    <p:extLst>
      <p:ext uri="{BB962C8B-B14F-4D97-AF65-F5344CB8AC3E}">
        <p14:creationId xmlns:p14="http://schemas.microsoft.com/office/powerpoint/2010/main" val="1501478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6ADD53D-8B6B-45B6-843E-267B8356B15B}" type="slidenum">
              <a:rPr lang="en-US" altLang="en-US" smtClean="0"/>
              <a:pPr fontAlgn="base">
                <a:spcBef>
                  <a:spcPct val="0"/>
                </a:spcBef>
                <a:spcAft>
                  <a:spcPct val="0"/>
                </a:spcAft>
              </a:pPr>
              <a:t>29</a:t>
            </a:fld>
            <a:endParaRPr lang="en-US" altLang="en-US"/>
          </a:p>
        </p:txBody>
      </p:sp>
    </p:spTree>
    <p:extLst>
      <p:ext uri="{BB962C8B-B14F-4D97-AF65-F5344CB8AC3E}">
        <p14:creationId xmlns:p14="http://schemas.microsoft.com/office/powerpoint/2010/main" val="27565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82788E2-C646-4A84-9588-0E0441B6D8BA}" type="slidenum">
              <a:rPr lang="en-US" altLang="en-US" smtClean="0"/>
              <a:pPr fontAlgn="base">
                <a:spcBef>
                  <a:spcPct val="0"/>
                </a:spcBef>
                <a:spcAft>
                  <a:spcPct val="0"/>
                </a:spcAft>
              </a:pPr>
              <a:t>3</a:t>
            </a:fld>
            <a:endParaRPr lang="en-US" altLang="en-US"/>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76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AA7EACD-A8CF-4A02-8FD3-5634A1D9A97C}" type="slidenum">
              <a:rPr lang="en-US" altLang="en-US"/>
              <a:pPr algn="r" eaLnBrk="1" hangingPunct="1">
                <a:spcBef>
                  <a:spcPct val="0"/>
                </a:spcBef>
              </a:pPr>
              <a:t>3</a:t>
            </a:fld>
            <a:endParaRPr lang="en-US" altLang="en-US"/>
          </a:p>
        </p:txBody>
      </p:sp>
    </p:spTree>
    <p:extLst>
      <p:ext uri="{BB962C8B-B14F-4D97-AF65-F5344CB8AC3E}">
        <p14:creationId xmlns:p14="http://schemas.microsoft.com/office/powerpoint/2010/main" val="1937007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CE0533-DAA6-4FA1-9F5E-E660DA5F0C21}" type="slidenum">
              <a:rPr lang="en-US" altLang="en-US" smtClean="0">
                <a:latin typeface="Arial" panose="020B0604020202020204" pitchFamily="34" charset="0"/>
              </a:rPr>
              <a:pPr fontAlgn="base">
                <a:spcBef>
                  <a:spcPct val="0"/>
                </a:spcBef>
                <a:spcAft>
                  <a:spcPct val="0"/>
                </a:spcAft>
              </a:pPr>
              <a:t>30</a:t>
            </a:fld>
            <a:endParaRPr lang="en-US" altLang="en-US">
              <a:latin typeface="Arial" panose="020B0604020202020204" pitchFamily="34" charset="0"/>
            </a:endParaRPr>
          </a:p>
        </p:txBody>
      </p:sp>
    </p:spTree>
    <p:extLst>
      <p:ext uri="{BB962C8B-B14F-4D97-AF65-F5344CB8AC3E}">
        <p14:creationId xmlns:p14="http://schemas.microsoft.com/office/powerpoint/2010/main" val="795425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5458ECC-5AF4-4FE4-83EC-EF433CC8CE8D}" type="slidenum">
              <a:rPr lang="en-US" altLang="en-US" smtClean="0"/>
              <a:pPr fontAlgn="base">
                <a:spcBef>
                  <a:spcPct val="0"/>
                </a:spcBef>
                <a:spcAft>
                  <a:spcPct val="0"/>
                </a:spcAft>
              </a:pPr>
              <a:t>31</a:t>
            </a:fld>
            <a:endParaRPr lang="en-US" altLang="en-US"/>
          </a:p>
        </p:txBody>
      </p:sp>
    </p:spTree>
    <p:extLst>
      <p:ext uri="{BB962C8B-B14F-4D97-AF65-F5344CB8AC3E}">
        <p14:creationId xmlns:p14="http://schemas.microsoft.com/office/powerpoint/2010/main" val="628743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170C702-5193-4A79-A908-1BCE980FEDE4}" type="slidenum">
              <a:rPr lang="en-US" altLang="en-US" smtClean="0"/>
              <a:pPr fontAlgn="base">
                <a:spcBef>
                  <a:spcPct val="0"/>
                </a:spcBef>
                <a:spcAft>
                  <a:spcPct val="0"/>
                </a:spcAft>
              </a:pPr>
              <a:t>32</a:t>
            </a:fld>
            <a:endParaRPr lang="en-US" altLang="en-US"/>
          </a:p>
        </p:txBody>
      </p:sp>
    </p:spTree>
    <p:extLst>
      <p:ext uri="{BB962C8B-B14F-4D97-AF65-F5344CB8AC3E}">
        <p14:creationId xmlns:p14="http://schemas.microsoft.com/office/powerpoint/2010/main" val="1666074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8A6BA10A-6F60-495D-9440-832186E558C1}" type="slidenum">
              <a:rPr lang="en-US" altLang="en-US" smtClean="0"/>
              <a:pPr fontAlgn="base">
                <a:spcBef>
                  <a:spcPct val="0"/>
                </a:spcBef>
                <a:spcAft>
                  <a:spcPct val="0"/>
                </a:spcAft>
              </a:pPr>
              <a:t>33</a:t>
            </a:fld>
            <a:endParaRPr lang="en-US" altLang="en-US"/>
          </a:p>
        </p:txBody>
      </p:sp>
    </p:spTree>
    <p:extLst>
      <p:ext uri="{BB962C8B-B14F-4D97-AF65-F5344CB8AC3E}">
        <p14:creationId xmlns:p14="http://schemas.microsoft.com/office/powerpoint/2010/main" val="676528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DB71F3E-3142-4AB2-B321-3500E050CDFE}" type="slidenum">
              <a:rPr lang="en-US" altLang="en-US" smtClean="0"/>
              <a:pPr fontAlgn="base">
                <a:spcBef>
                  <a:spcPct val="0"/>
                </a:spcBef>
                <a:spcAft>
                  <a:spcPct val="0"/>
                </a:spcAft>
              </a:pPr>
              <a:t>34</a:t>
            </a:fld>
            <a:endParaRPr lang="en-US" altLang="en-US"/>
          </a:p>
        </p:txBody>
      </p:sp>
    </p:spTree>
    <p:extLst>
      <p:ext uri="{BB962C8B-B14F-4D97-AF65-F5344CB8AC3E}">
        <p14:creationId xmlns:p14="http://schemas.microsoft.com/office/powerpoint/2010/main" val="1643921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67D9B50-EE79-4AC1-9848-0350D635014A}" type="slidenum">
              <a:rPr lang="en-US" altLang="en-US" smtClean="0"/>
              <a:pPr fontAlgn="base">
                <a:spcBef>
                  <a:spcPct val="0"/>
                </a:spcBef>
                <a:spcAft>
                  <a:spcPct val="0"/>
                </a:spcAft>
              </a:pPr>
              <a:t>35</a:t>
            </a:fld>
            <a:endParaRPr lang="en-US" altLang="en-US"/>
          </a:p>
        </p:txBody>
      </p:sp>
    </p:spTree>
    <p:extLst>
      <p:ext uri="{BB962C8B-B14F-4D97-AF65-F5344CB8AC3E}">
        <p14:creationId xmlns:p14="http://schemas.microsoft.com/office/powerpoint/2010/main" val="2005666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FC13E61F-9389-43C8-BF3F-00D421AB366C}" type="slidenum">
              <a:rPr lang="en-US" altLang="en-US" smtClean="0"/>
              <a:pPr fontAlgn="base">
                <a:spcBef>
                  <a:spcPct val="0"/>
                </a:spcBef>
                <a:spcAft>
                  <a:spcPct val="0"/>
                </a:spcAft>
              </a:pPr>
              <a:t>36</a:t>
            </a:fld>
            <a:endParaRPr lang="en-US" altLang="en-US"/>
          </a:p>
        </p:txBody>
      </p:sp>
    </p:spTree>
    <p:extLst>
      <p:ext uri="{BB962C8B-B14F-4D97-AF65-F5344CB8AC3E}">
        <p14:creationId xmlns:p14="http://schemas.microsoft.com/office/powerpoint/2010/main" val="181050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04F3839-70E8-419E-9D21-E8AF0097B89B}" type="slidenum">
              <a:rPr lang="en-US" altLang="en-US" smtClean="0"/>
              <a:pPr fontAlgn="base">
                <a:spcBef>
                  <a:spcPct val="0"/>
                </a:spcBef>
                <a:spcAft>
                  <a:spcPct val="0"/>
                </a:spcAft>
              </a:pPr>
              <a:t>37</a:t>
            </a:fld>
            <a:endParaRPr lang="en-US" altLang="en-US"/>
          </a:p>
        </p:txBody>
      </p:sp>
    </p:spTree>
    <p:extLst>
      <p:ext uri="{BB962C8B-B14F-4D97-AF65-F5344CB8AC3E}">
        <p14:creationId xmlns:p14="http://schemas.microsoft.com/office/powerpoint/2010/main" val="2071430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04F3839-70E8-419E-9D21-E8AF0097B89B}" type="slidenum">
              <a:rPr lang="en-US" altLang="en-US" smtClean="0"/>
              <a:pPr fontAlgn="base">
                <a:spcBef>
                  <a:spcPct val="0"/>
                </a:spcBef>
                <a:spcAft>
                  <a:spcPct val="0"/>
                </a:spcAft>
              </a:pPr>
              <a:t>38</a:t>
            </a:fld>
            <a:endParaRPr lang="en-US" altLang="en-US"/>
          </a:p>
        </p:txBody>
      </p:sp>
    </p:spTree>
    <p:extLst>
      <p:ext uri="{BB962C8B-B14F-4D97-AF65-F5344CB8AC3E}">
        <p14:creationId xmlns:p14="http://schemas.microsoft.com/office/powerpoint/2010/main" val="1034451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04F3839-70E8-419E-9D21-E8AF0097B89B}" type="slidenum">
              <a:rPr lang="en-US" altLang="en-US" smtClean="0"/>
              <a:pPr fontAlgn="base">
                <a:spcBef>
                  <a:spcPct val="0"/>
                </a:spcBef>
                <a:spcAft>
                  <a:spcPct val="0"/>
                </a:spcAft>
              </a:pPr>
              <a:t>39</a:t>
            </a:fld>
            <a:endParaRPr lang="en-US" altLang="en-US"/>
          </a:p>
        </p:txBody>
      </p:sp>
    </p:spTree>
    <p:extLst>
      <p:ext uri="{BB962C8B-B14F-4D97-AF65-F5344CB8AC3E}">
        <p14:creationId xmlns:p14="http://schemas.microsoft.com/office/powerpoint/2010/main" val="326255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E7AA498-672B-4F06-A459-E3D96C2478D7}"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572632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94E4BAA-1791-4491-8168-94DFDC99FCDB}" type="slidenum">
              <a:rPr lang="en-US" altLang="en-US" smtClean="0"/>
              <a:pPr fontAlgn="base">
                <a:spcBef>
                  <a:spcPct val="0"/>
                </a:spcBef>
                <a:spcAft>
                  <a:spcPct val="0"/>
                </a:spcAft>
              </a:pPr>
              <a:t>40</a:t>
            </a:fld>
            <a:endParaRPr lang="en-US" altLang="en-US"/>
          </a:p>
        </p:txBody>
      </p:sp>
    </p:spTree>
    <p:extLst>
      <p:ext uri="{BB962C8B-B14F-4D97-AF65-F5344CB8AC3E}">
        <p14:creationId xmlns:p14="http://schemas.microsoft.com/office/powerpoint/2010/main" val="1670524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E7AA498-672B-4F06-A459-E3D96C2478D7}" type="slidenum">
              <a:rPr lang="en-US" altLang="en-US" smtClean="0"/>
              <a:pPr fontAlgn="base">
                <a:spcBef>
                  <a:spcPct val="0"/>
                </a:spcBef>
                <a:spcAft>
                  <a:spcPct val="0"/>
                </a:spcAft>
              </a:pPr>
              <a:t>42</a:t>
            </a:fld>
            <a:endParaRPr lang="en-US" altLang="en-US"/>
          </a:p>
        </p:txBody>
      </p:sp>
    </p:spTree>
    <p:extLst>
      <p:ext uri="{BB962C8B-B14F-4D97-AF65-F5344CB8AC3E}">
        <p14:creationId xmlns:p14="http://schemas.microsoft.com/office/powerpoint/2010/main" val="237783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8BFE674-FC77-41FB-9205-2B8CB44E646E}"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354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E2F976E-A28B-45D8-B333-E9F3CE711EA7}"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166477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D83A12C-2730-4704-9F5C-BA317B00718E}"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29935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18DC36B1-EEA3-4976-92E0-217D3F37F24E}" type="slidenum">
              <a:rPr lang="en-US" altLang="en-US" smtClean="0"/>
              <a:pPr fontAlgn="base">
                <a:spcBef>
                  <a:spcPct val="0"/>
                </a:spcBef>
                <a:spcAft>
                  <a:spcPct val="0"/>
                </a:spcAft>
              </a:pPr>
              <a:t>8</a:t>
            </a:fld>
            <a:endParaRPr lang="en-US" altLang="en-US"/>
          </a:p>
        </p:txBody>
      </p:sp>
    </p:spTree>
    <p:extLst>
      <p:ext uri="{BB962C8B-B14F-4D97-AF65-F5344CB8AC3E}">
        <p14:creationId xmlns:p14="http://schemas.microsoft.com/office/powerpoint/2010/main" val="190028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2B82BDE-134A-41CF-A55C-B4794912F8E8}"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634338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B3536F-2EE1-4507-9A3E-19FA1226427F}" type="slidenum">
              <a:rPr lang="en-US" altLang="en-US"/>
              <a:pPr>
                <a:defRPr/>
              </a:pPr>
              <a:t>‹#›</a:t>
            </a:fld>
            <a:endParaRPr lang="en-US" altLang="en-US"/>
          </a:p>
        </p:txBody>
      </p:sp>
    </p:spTree>
    <p:extLst>
      <p:ext uri="{BB962C8B-B14F-4D97-AF65-F5344CB8AC3E}">
        <p14:creationId xmlns:p14="http://schemas.microsoft.com/office/powerpoint/2010/main" val="379980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E80F4F-2E9E-4E3A-AFF5-19CD73B76CCD}" type="slidenum">
              <a:rPr lang="en-US" altLang="en-US"/>
              <a:pPr>
                <a:defRPr/>
              </a:pPr>
              <a:t>‹#›</a:t>
            </a:fld>
            <a:endParaRPr lang="en-US" altLang="en-US"/>
          </a:p>
        </p:txBody>
      </p:sp>
    </p:spTree>
    <p:extLst>
      <p:ext uri="{BB962C8B-B14F-4D97-AF65-F5344CB8AC3E}">
        <p14:creationId xmlns:p14="http://schemas.microsoft.com/office/powerpoint/2010/main" val="69965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911713D-B228-4D10-B70D-03B21B93D04D}" type="slidenum">
              <a:rPr lang="en-US" altLang="en-US"/>
              <a:pPr>
                <a:defRPr/>
              </a:pPr>
              <a:t>‹#›</a:t>
            </a:fld>
            <a:endParaRPr lang="en-US" altLang="en-US"/>
          </a:p>
        </p:txBody>
      </p:sp>
    </p:spTree>
    <p:extLst>
      <p:ext uri="{BB962C8B-B14F-4D97-AF65-F5344CB8AC3E}">
        <p14:creationId xmlns:p14="http://schemas.microsoft.com/office/powerpoint/2010/main" val="189780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DE3EBECD-8224-4B0C-A927-DF0EFA97469D}" type="slidenum">
              <a:rPr lang="en-US" altLang="en-US"/>
              <a:pPr>
                <a:defRPr/>
              </a:pPr>
              <a:t>‹#›</a:t>
            </a:fld>
            <a:endParaRPr lang="en-US" altLang="en-US"/>
          </a:p>
        </p:txBody>
      </p:sp>
    </p:spTree>
    <p:extLst>
      <p:ext uri="{BB962C8B-B14F-4D97-AF65-F5344CB8AC3E}">
        <p14:creationId xmlns:p14="http://schemas.microsoft.com/office/powerpoint/2010/main" val="397475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4CBA605-2336-4B75-B424-24AE2A54BD0B}" type="slidenum">
              <a:rPr lang="en-US" altLang="en-US"/>
              <a:pPr>
                <a:defRPr/>
              </a:pPr>
              <a:t>‹#›</a:t>
            </a:fld>
            <a:endParaRPr lang="en-US" altLang="en-US"/>
          </a:p>
        </p:txBody>
      </p:sp>
    </p:spTree>
    <p:extLst>
      <p:ext uri="{BB962C8B-B14F-4D97-AF65-F5344CB8AC3E}">
        <p14:creationId xmlns:p14="http://schemas.microsoft.com/office/powerpoint/2010/main" val="2081440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p>
        </p:txBody>
      </p:sp>
      <p:sp>
        <p:nvSpPr>
          <p:cNvPr id="16" name="Footer Placeholder 3"/>
          <p:cNvSpPr>
            <a:spLocks noGrp="1"/>
          </p:cNvSpPr>
          <p:nvPr>
            <p:ph type="ftr" sz="quarter" idx="19"/>
          </p:nvPr>
        </p:nvSpPr>
        <p:spPr/>
        <p:txBody>
          <a:bodyPr/>
          <a:lstStyle>
            <a:lvl1pPr>
              <a:defRPr/>
            </a:lvl1pPr>
          </a:lstStyle>
          <a:p>
            <a:pPr>
              <a:defRPr/>
            </a:pPr>
            <a:endParaRPr lang="en-US"/>
          </a:p>
        </p:txBody>
      </p:sp>
      <p:sp>
        <p:nvSpPr>
          <p:cNvPr id="17" name="Slide Number Placeholder 4"/>
          <p:cNvSpPr>
            <a:spLocks noGrp="1"/>
          </p:cNvSpPr>
          <p:nvPr>
            <p:ph type="sldNum" sz="quarter" idx="20"/>
          </p:nvPr>
        </p:nvSpPr>
        <p:spPr/>
        <p:txBody>
          <a:bodyPr/>
          <a:lstStyle>
            <a:lvl1pPr>
              <a:defRPr/>
            </a:lvl1pPr>
          </a:lstStyle>
          <a:p>
            <a:pPr>
              <a:defRPr/>
            </a:pPr>
            <a:fld id="{26A88852-4E07-4B31-AC8A-626DD7D38B54}" type="slidenum">
              <a:rPr lang="en-US" altLang="en-US"/>
              <a:pPr>
                <a:defRPr/>
              </a:pPr>
              <a:t>‹#›</a:t>
            </a:fld>
            <a:endParaRPr lang="en-US" altLang="en-US"/>
          </a:p>
        </p:txBody>
      </p:sp>
    </p:spTree>
    <p:extLst>
      <p:ext uri="{BB962C8B-B14F-4D97-AF65-F5344CB8AC3E}">
        <p14:creationId xmlns:p14="http://schemas.microsoft.com/office/powerpoint/2010/main" val="160479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p>
        </p:txBody>
      </p:sp>
      <p:sp>
        <p:nvSpPr>
          <p:cNvPr id="14" name="Footer Placeholder 3"/>
          <p:cNvSpPr>
            <a:spLocks noGrp="1"/>
          </p:cNvSpPr>
          <p:nvPr>
            <p:ph type="ftr" sz="quarter" idx="24"/>
          </p:nvPr>
        </p:nvSpPr>
        <p:spPr/>
        <p:txBody>
          <a:bodyPr/>
          <a:lstStyle>
            <a:lvl1pPr>
              <a:defRPr/>
            </a:lvl1pPr>
          </a:lstStyle>
          <a:p>
            <a:pPr>
              <a:defRPr/>
            </a:pPr>
            <a:endParaRPr lang="en-US"/>
          </a:p>
        </p:txBody>
      </p:sp>
      <p:sp>
        <p:nvSpPr>
          <p:cNvPr id="15" name="Slide Number Placeholder 4"/>
          <p:cNvSpPr>
            <a:spLocks noGrp="1"/>
          </p:cNvSpPr>
          <p:nvPr>
            <p:ph type="sldNum" sz="quarter" idx="25"/>
          </p:nvPr>
        </p:nvSpPr>
        <p:spPr/>
        <p:txBody>
          <a:bodyPr/>
          <a:lstStyle>
            <a:lvl1pPr>
              <a:defRPr/>
            </a:lvl1pPr>
          </a:lstStyle>
          <a:p>
            <a:pPr>
              <a:defRPr/>
            </a:pPr>
            <a:fld id="{D0C4DD14-F12C-4911-B114-36610CE59184}" type="slidenum">
              <a:rPr lang="en-US" altLang="en-US"/>
              <a:pPr>
                <a:defRPr/>
              </a:pPr>
              <a:t>‹#›</a:t>
            </a:fld>
            <a:endParaRPr lang="en-US" altLang="en-US"/>
          </a:p>
        </p:txBody>
      </p:sp>
    </p:spTree>
    <p:extLst>
      <p:ext uri="{BB962C8B-B14F-4D97-AF65-F5344CB8AC3E}">
        <p14:creationId xmlns:p14="http://schemas.microsoft.com/office/powerpoint/2010/main" val="2186719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EC928F7-C10A-41E0-9B33-65248A1AF274}" type="slidenum">
              <a:rPr lang="en-US" altLang="en-US"/>
              <a:pPr>
                <a:defRPr/>
              </a:pPr>
              <a:t>‹#›</a:t>
            </a:fld>
            <a:endParaRPr lang="en-US" altLang="en-US"/>
          </a:p>
        </p:txBody>
      </p:sp>
    </p:spTree>
    <p:extLst>
      <p:ext uri="{BB962C8B-B14F-4D97-AF65-F5344CB8AC3E}">
        <p14:creationId xmlns:p14="http://schemas.microsoft.com/office/powerpoint/2010/main" val="1809720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7095DA0-A32D-4AC8-84C3-AD591C5F9CFB}" type="slidenum">
              <a:rPr lang="en-US" altLang="en-US"/>
              <a:pPr>
                <a:defRPr/>
              </a:pPr>
              <a:t>‹#›</a:t>
            </a:fld>
            <a:endParaRPr lang="en-US" altLang="en-US"/>
          </a:p>
        </p:txBody>
      </p:sp>
    </p:spTree>
    <p:extLst>
      <p:ext uri="{BB962C8B-B14F-4D97-AF65-F5344CB8AC3E}">
        <p14:creationId xmlns:p14="http://schemas.microsoft.com/office/powerpoint/2010/main" val="1924905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58763" y="6492875"/>
            <a:ext cx="2895600" cy="280988"/>
          </a:xfrm>
        </p:spPr>
        <p:txBody>
          <a:bodyPr/>
          <a:lstStyle>
            <a:lvl1pPr>
              <a:defRPr sz="1200">
                <a:solidFill>
                  <a:srgbClr val="FFFFFF"/>
                </a:solidFill>
                <a:latin typeface="+mn-lt"/>
                <a:ea typeface="ＭＳ Ｐゴシック" charset="0"/>
                <a:cs typeface="ＭＳ Ｐゴシック" charset="0"/>
              </a:defRPr>
            </a:lvl1pPr>
          </a:lstStyle>
          <a:p>
            <a:pPr>
              <a:defRPr/>
            </a:pPr>
            <a:endParaRPr lang="en-US"/>
          </a:p>
        </p:txBody>
      </p:sp>
      <p:sp>
        <p:nvSpPr>
          <p:cNvPr id="3" name="Slide Number Placeholder 5"/>
          <p:cNvSpPr>
            <a:spLocks noGrp="1"/>
          </p:cNvSpPr>
          <p:nvPr>
            <p:ph type="sldNum" sz="quarter" idx="11"/>
          </p:nvPr>
        </p:nvSpPr>
        <p:spPr>
          <a:xfrm>
            <a:off x="8231188" y="6450013"/>
            <a:ext cx="817562" cy="323850"/>
          </a:xfrm>
        </p:spPr>
        <p:txBody>
          <a:bodyPr anchor="t"/>
          <a:lstStyle>
            <a:lvl1pPr>
              <a:defRPr sz="1600" smtClean="0">
                <a:solidFill>
                  <a:schemeClr val="bg1"/>
                </a:solidFill>
                <a:latin typeface="Corbel" panose="020B0503020204020204" pitchFamily="34" charset="0"/>
                <a:ea typeface="Corbel" panose="020B0503020204020204" pitchFamily="34" charset="0"/>
                <a:cs typeface="Corbel" panose="020B0503020204020204" pitchFamily="34" charset="0"/>
              </a:defRPr>
            </a:lvl1pPr>
          </a:lstStyle>
          <a:p>
            <a:pPr>
              <a:defRPr/>
            </a:pPr>
            <a:fld id="{6D356C11-E188-4B96-8741-A664A075B93E}" type="slidenum">
              <a:rPr lang="en-US" altLang="en-US"/>
              <a:pPr>
                <a:defRPr/>
              </a:pPr>
              <a:t>‹#›</a:t>
            </a:fld>
            <a:endParaRPr lang="en-US" alt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61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4"/>
          </p:nvPr>
        </p:nvSpPr>
        <p:spPr/>
        <p:txBody>
          <a:bodyPr/>
          <a:lstStyle>
            <a:lvl1pPr>
              <a:defRPr/>
            </a:lvl1pPr>
          </a:lstStyle>
          <a:p>
            <a:pPr>
              <a:defRPr/>
            </a:pPr>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C0A0961B-42E7-4E36-8F06-9C8D7D35488A}" type="slidenum">
              <a:rPr lang="en-US" altLang="en-US"/>
              <a:pPr>
                <a:defRPr/>
              </a:pPr>
              <a:t>‹#›</a:t>
            </a:fld>
            <a:endParaRPr lang="en-US" alt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75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2D2F1-B665-47A7-94E4-EF05C5374629}" type="slidenum">
              <a:rPr lang="en-US" altLang="en-US"/>
              <a:pPr>
                <a:defRPr/>
              </a:pPr>
              <a:t>‹#›</a:t>
            </a:fld>
            <a:endParaRPr lang="en-US" altLang="en-US"/>
          </a:p>
        </p:txBody>
      </p:sp>
    </p:spTree>
    <p:extLst>
      <p:ext uri="{BB962C8B-B14F-4D97-AF65-F5344CB8AC3E}">
        <p14:creationId xmlns:p14="http://schemas.microsoft.com/office/powerpoint/2010/main" val="411548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EEAF295-DD36-4049-8872-6DFEFA2BC2F9}" type="slidenum">
              <a:rPr lang="en-US" altLang="en-US"/>
              <a:pPr>
                <a:defRPr/>
              </a:pPr>
              <a:t>‹#›</a:t>
            </a:fld>
            <a:endParaRPr lang="en-US" altLang="en-US"/>
          </a:p>
        </p:txBody>
      </p:sp>
    </p:spTree>
    <p:extLst>
      <p:ext uri="{BB962C8B-B14F-4D97-AF65-F5344CB8AC3E}">
        <p14:creationId xmlns:p14="http://schemas.microsoft.com/office/powerpoint/2010/main" val="27978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76D3FF85-6AA8-48B4-8C88-84A879A34B5F}" type="slidenum">
              <a:rPr lang="en-US" altLang="en-US"/>
              <a:pPr>
                <a:defRPr/>
              </a:pPr>
              <a:t>‹#›</a:t>
            </a:fld>
            <a:endParaRPr lang="en-US" altLang="en-US"/>
          </a:p>
        </p:txBody>
      </p:sp>
    </p:spTree>
    <p:extLst>
      <p:ext uri="{BB962C8B-B14F-4D97-AF65-F5344CB8AC3E}">
        <p14:creationId xmlns:p14="http://schemas.microsoft.com/office/powerpoint/2010/main" val="193790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3513387-C506-427B-9648-D24CC7739D6C}" type="slidenum">
              <a:rPr lang="en-US" altLang="en-US"/>
              <a:pPr>
                <a:defRPr/>
              </a:pPr>
              <a:t>‹#›</a:t>
            </a:fld>
            <a:endParaRPr lang="en-US" altLang="en-US"/>
          </a:p>
        </p:txBody>
      </p:sp>
    </p:spTree>
    <p:extLst>
      <p:ext uri="{BB962C8B-B14F-4D97-AF65-F5344CB8AC3E}">
        <p14:creationId xmlns:p14="http://schemas.microsoft.com/office/powerpoint/2010/main" val="23622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F2832A2B-9106-4A79-BEFE-CAF1E2635A89}" type="slidenum">
              <a:rPr lang="en-US" altLang="en-US"/>
              <a:pPr>
                <a:defRPr/>
              </a:pPr>
              <a:t>‹#›</a:t>
            </a:fld>
            <a:endParaRPr lang="en-US" alt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4001" cy="6934200"/>
          </a:xfrm>
          <a:prstGeom prst="rect">
            <a:avLst/>
          </a:prstGeom>
        </p:spPr>
      </p:pic>
      <p:sp>
        <p:nvSpPr>
          <p:cNvPr id="7" name="Rectangle 6"/>
          <p:cNvSpPr/>
          <p:nvPr userDrawn="1"/>
        </p:nvSpPr>
        <p:spPr>
          <a:xfrm>
            <a:off x="0" y="0"/>
            <a:ext cx="9144000" cy="6934200"/>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73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628F0379-2EEB-44C2-8CCC-CA9711ACF21A}" type="slidenum">
              <a:rPr lang="en-US" altLang="en-US"/>
              <a:pPr>
                <a:defRPr/>
              </a:pPr>
              <a:t>‹#›</a:t>
            </a:fld>
            <a:endParaRPr lang="en-US" altLang="en-US"/>
          </a:p>
        </p:txBody>
      </p:sp>
    </p:spTree>
    <p:extLst>
      <p:ext uri="{BB962C8B-B14F-4D97-AF65-F5344CB8AC3E}">
        <p14:creationId xmlns:p14="http://schemas.microsoft.com/office/powerpoint/2010/main" val="405746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41B6E84-7348-45A8-8374-924CA786F554}" type="slidenum">
              <a:rPr lang="en-US" altLang="en-US"/>
              <a:pPr>
                <a:defRPr/>
              </a:pPr>
              <a:t>‹#›</a:t>
            </a:fld>
            <a:endParaRPr lang="en-US" altLang="en-US"/>
          </a:p>
        </p:txBody>
      </p:sp>
    </p:spTree>
    <p:extLst>
      <p:ext uri="{BB962C8B-B14F-4D97-AF65-F5344CB8AC3E}">
        <p14:creationId xmlns:p14="http://schemas.microsoft.com/office/powerpoint/2010/main" val="173875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BECF5"/>
            </a:gs>
            <a:gs pos="100000">
              <a:srgbClr val="73ABDC"/>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7885113" y="5883275"/>
            <a:ext cx="573087" cy="365125"/>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solidFill>
                <a:latin typeface="+mn-lt"/>
              </a:defRPr>
            </a:lvl1pPr>
          </a:lstStyle>
          <a:p>
            <a:pPr>
              <a:defRPr/>
            </a:pPr>
            <a:fld id="{1B035E34-68BC-4A58-A627-9F4E445F64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98" r:id="rId1"/>
    <p:sldLayoutId id="2147485699" r:id="rId2"/>
    <p:sldLayoutId id="2147485700" r:id="rId3"/>
    <p:sldLayoutId id="2147485701" r:id="rId4"/>
    <p:sldLayoutId id="2147485702" r:id="rId5"/>
    <p:sldLayoutId id="2147485703" r:id="rId6"/>
    <p:sldLayoutId id="2147485704" r:id="rId7"/>
    <p:sldLayoutId id="2147485705" r:id="rId8"/>
    <p:sldLayoutId id="2147485706" r:id="rId9"/>
    <p:sldLayoutId id="2147485707" r:id="rId10"/>
    <p:sldLayoutId id="2147485708" r:id="rId11"/>
    <p:sldLayoutId id="2147485709" r:id="rId12"/>
    <p:sldLayoutId id="2147485710" r:id="rId13"/>
    <p:sldLayoutId id="2147485711" r:id="rId14"/>
    <p:sldLayoutId id="2147485712" r:id="rId15"/>
    <p:sldLayoutId id="2147485713" r:id="rId16"/>
    <p:sldLayoutId id="2147485714" r:id="rId17"/>
    <p:sldLayoutId id="2147485715" r:id="rId18"/>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anose="020B0602020104020603" pitchFamily="34" charset="0"/>
        </a:defRPr>
      </a:lvl2pPr>
      <a:lvl3pPr algn="ctr" rtl="0" fontAlgn="base">
        <a:lnSpc>
          <a:spcPct val="90000"/>
        </a:lnSpc>
        <a:spcBef>
          <a:spcPct val="0"/>
        </a:spcBef>
        <a:spcAft>
          <a:spcPct val="0"/>
        </a:spcAft>
        <a:defRPr sz="3600">
          <a:solidFill>
            <a:schemeClr val="tx1"/>
          </a:solidFill>
          <a:latin typeface="Tw Cen MT" panose="020B0602020104020603" pitchFamily="34" charset="0"/>
        </a:defRPr>
      </a:lvl3pPr>
      <a:lvl4pPr algn="ctr" rtl="0" fontAlgn="base">
        <a:lnSpc>
          <a:spcPct val="90000"/>
        </a:lnSpc>
        <a:spcBef>
          <a:spcPct val="0"/>
        </a:spcBef>
        <a:spcAft>
          <a:spcPct val="0"/>
        </a:spcAft>
        <a:defRPr sz="3600">
          <a:solidFill>
            <a:schemeClr val="tx1"/>
          </a:solidFill>
          <a:latin typeface="Tw Cen MT" panose="020B0602020104020603" pitchFamily="34" charset="0"/>
        </a:defRPr>
      </a:lvl4pPr>
      <a:lvl5pPr algn="ctr" rtl="0" fontAlgn="base">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fontAlgn="base">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Christan.mcconnell@scfirefighters.org" TargetMode="External"/><Relationship Id="rId2" Type="http://schemas.openxmlformats.org/officeDocument/2006/relationships/hyperlink" Target="mailto:zorrina@scfirefighters.org" TargetMode="External"/><Relationship Id="rId1" Type="http://schemas.openxmlformats.org/officeDocument/2006/relationships/slideLayout" Target="../slideLayouts/slideLayout2.xml"/><Relationship Id="rId5" Type="http://schemas.openxmlformats.org/officeDocument/2006/relationships/hyperlink" Target="mailto:psychomedicmom4@gmail.com" TargetMode="External"/><Relationship Id="rId4" Type="http://schemas.openxmlformats.org/officeDocument/2006/relationships/hyperlink" Target="mailto:mcconnca@dhec.sc.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0" y="228600"/>
            <a:ext cx="9144000" cy="8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Rockwell" panose="02060603020205020403" pitchFamily="18" charset="0"/>
              </a:defRPr>
            </a:lvl1pPr>
            <a:lvl2pPr marL="742950" indent="-285750">
              <a:spcBef>
                <a:spcPct val="20000"/>
              </a:spcBef>
              <a:buChar char="–"/>
              <a:defRPr sz="2800">
                <a:solidFill>
                  <a:schemeClr val="tx1"/>
                </a:solidFill>
                <a:latin typeface="Rockwell" panose="02060603020205020403"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Rockwell" panose="02060603020205020403" pitchFamily="18" charset="0"/>
              </a:defRPr>
            </a:lvl3pPr>
            <a:lvl4pPr marL="1600200" indent="-228600">
              <a:spcBef>
                <a:spcPct val="20000"/>
              </a:spcBef>
              <a:buChar char="–"/>
              <a:defRPr sz="2000">
                <a:solidFill>
                  <a:schemeClr val="tx1"/>
                </a:solidFill>
                <a:latin typeface="Rockwell" panose="02060603020205020403"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Rockwell" panose="02060603020205020403" pitchFamily="18" charset="0"/>
              </a:defRPr>
            </a:lvl9pPr>
          </a:lstStyle>
          <a:p>
            <a:pPr algn="ctr" eaLnBrk="1" fontAlgn="auto" hangingPunct="1">
              <a:lnSpc>
                <a:spcPct val="150000"/>
              </a:lnSpc>
              <a:spcBef>
                <a:spcPts val="1200"/>
              </a:spcBef>
              <a:spcAft>
                <a:spcPts val="0"/>
              </a:spcAft>
              <a:buClrTx/>
              <a:buSzTx/>
              <a:buFontTx/>
              <a:buNone/>
              <a:defRPr/>
            </a:pPr>
            <a:r>
              <a:rPr lang="en-US" altLang="en-US" sz="2400" b="1" i="1" dirty="0">
                <a:solidFill>
                  <a:srgbClr val="FF0000"/>
                </a:solidFill>
                <a:latin typeface="Arial" panose="020B0604020202020204" pitchFamily="34" charset="0"/>
              </a:rPr>
              <a:t>Welcome to the  </a:t>
            </a:r>
          </a:p>
          <a:p>
            <a:pPr algn="ctr" eaLnBrk="1" fontAlgn="auto" hangingPunct="1">
              <a:spcBef>
                <a:spcPct val="0"/>
              </a:spcBef>
              <a:spcAft>
                <a:spcPts val="0"/>
              </a:spcAft>
              <a:buClrTx/>
              <a:buSzTx/>
              <a:buFontTx/>
              <a:buNone/>
              <a:defRPr/>
            </a:pPr>
            <a:r>
              <a:rPr lang="en-US" altLang="en-US" sz="3600" dirty="0">
                <a:solidFill>
                  <a:schemeClr val="bg1"/>
                </a:solidFill>
                <a:latin typeface="Arial" panose="020B0604020202020204" pitchFamily="34" charset="0"/>
              </a:rPr>
              <a:t>SC State Firefighters’ Association’s </a:t>
            </a:r>
          </a:p>
          <a:p>
            <a:pPr algn="ctr" eaLnBrk="1" fontAlgn="auto" hangingPunct="1">
              <a:spcBef>
                <a:spcPct val="0"/>
              </a:spcBef>
              <a:spcAft>
                <a:spcPts val="0"/>
              </a:spcAft>
              <a:buClrTx/>
              <a:buSzTx/>
              <a:buFontTx/>
              <a:buNone/>
              <a:defRPr/>
            </a:pPr>
            <a:r>
              <a:rPr lang="en-US" altLang="en-US" sz="3600" dirty="0">
                <a:solidFill>
                  <a:schemeClr val="bg1"/>
                </a:solidFill>
                <a:latin typeface="Arial" panose="020B0604020202020204" pitchFamily="34" charset="0"/>
              </a:rPr>
              <a:t>First Responders’  Assistance &amp; Support Team</a:t>
            </a:r>
          </a:p>
          <a:p>
            <a:pPr algn="ctr" eaLnBrk="1" fontAlgn="auto" hangingPunct="1">
              <a:spcBef>
                <a:spcPct val="0"/>
              </a:spcBef>
              <a:spcAft>
                <a:spcPts val="0"/>
              </a:spcAft>
              <a:buClrTx/>
              <a:buSzTx/>
              <a:buFontTx/>
              <a:buNone/>
              <a:defRPr/>
            </a:pPr>
            <a:endParaRPr lang="en-US" altLang="en-US" sz="3600" b="1" dirty="0">
              <a:latin typeface="Arial" panose="020B0604020202020204" pitchFamily="34" charset="0"/>
            </a:endParaRPr>
          </a:p>
          <a:p>
            <a:pPr algn="ctr" eaLnBrk="1" fontAlgn="auto" hangingPunct="1">
              <a:spcBef>
                <a:spcPct val="0"/>
              </a:spcBef>
              <a:spcAft>
                <a:spcPts val="0"/>
              </a:spcAft>
              <a:buClrTx/>
              <a:buSzTx/>
              <a:buFontTx/>
              <a:buNone/>
              <a:defRPr/>
            </a:pPr>
            <a:endParaRPr lang="en-US" altLang="en-US" sz="4800" b="1" dirty="0">
              <a:solidFill>
                <a:srgbClr val="FFFF00"/>
              </a:solidFill>
              <a:latin typeface="Arial" panose="020B0604020202020204" pitchFamily="34" charset="0"/>
            </a:endParaRPr>
          </a:p>
          <a:p>
            <a:pPr algn="ctr" eaLnBrk="1" fontAlgn="auto" hangingPunct="1">
              <a:spcBef>
                <a:spcPct val="0"/>
              </a:spcBef>
              <a:spcAft>
                <a:spcPts val="0"/>
              </a:spcAft>
              <a:buClrTx/>
              <a:buSzTx/>
              <a:buFontTx/>
              <a:buNone/>
              <a:defRPr/>
            </a:pPr>
            <a:endParaRPr lang="en-US" altLang="en-US" sz="4800" b="1" dirty="0">
              <a:solidFill>
                <a:srgbClr val="FFFF00"/>
              </a:solidFill>
              <a:latin typeface="Arial" panose="020B0604020202020204" pitchFamily="34" charset="0"/>
            </a:endParaRPr>
          </a:p>
          <a:p>
            <a:pPr algn="ctr" eaLnBrk="1" fontAlgn="auto" hangingPunct="1">
              <a:spcBef>
                <a:spcPct val="0"/>
              </a:spcBef>
              <a:spcAft>
                <a:spcPts val="0"/>
              </a:spcAft>
              <a:buClrTx/>
              <a:buSzTx/>
              <a:buFontTx/>
              <a:buNone/>
              <a:defRPr/>
            </a:pPr>
            <a:endParaRPr lang="en-US" altLang="en-US" sz="4800" b="1" dirty="0">
              <a:solidFill>
                <a:srgbClr val="FFFF00"/>
              </a:solidFill>
              <a:latin typeface="Arial" panose="020B0604020202020204" pitchFamily="34" charset="0"/>
            </a:endParaRPr>
          </a:p>
          <a:p>
            <a:pPr algn="ctr" eaLnBrk="1" fontAlgn="auto" hangingPunct="1">
              <a:spcBef>
                <a:spcPct val="0"/>
              </a:spcBef>
              <a:spcAft>
                <a:spcPts val="0"/>
              </a:spcAft>
              <a:buClrTx/>
              <a:buSzTx/>
              <a:buFontTx/>
              <a:buNone/>
              <a:defRPr/>
            </a:pPr>
            <a:r>
              <a:rPr lang="en-US" altLang="en-US" sz="4800" b="1" dirty="0">
                <a:solidFill>
                  <a:schemeClr val="bg1"/>
                </a:solidFill>
                <a:latin typeface="Arial" panose="020B0604020202020204" pitchFamily="34" charset="0"/>
              </a:rPr>
              <a:t>Behavioral Health Awareness</a:t>
            </a:r>
            <a:endParaRPr lang="en-US" altLang="en-US" sz="4000" b="1" dirty="0">
              <a:solidFill>
                <a:schemeClr val="bg1"/>
              </a:solidFill>
              <a:latin typeface="Arial" panose="020B0604020202020204" pitchFamily="34" charset="0"/>
            </a:endParaRPr>
          </a:p>
          <a:p>
            <a:pPr algn="ctr" eaLnBrk="1" fontAlgn="auto" hangingPunct="1">
              <a:spcBef>
                <a:spcPct val="0"/>
              </a:spcBef>
              <a:spcAft>
                <a:spcPts val="0"/>
              </a:spcAft>
              <a:buClrTx/>
              <a:buSzTx/>
              <a:buFontTx/>
              <a:buNone/>
              <a:defRPr/>
            </a:pPr>
            <a:endParaRPr lang="en-US" altLang="en-US" sz="3600" b="1" dirty="0">
              <a:solidFill>
                <a:srgbClr val="FFFF00"/>
              </a:solidFill>
              <a:latin typeface="Arial" panose="020B0604020202020204" pitchFamily="34" charset="0"/>
            </a:endParaRPr>
          </a:p>
          <a:p>
            <a:pPr algn="ctr" eaLnBrk="1" fontAlgn="auto" hangingPunct="1">
              <a:spcBef>
                <a:spcPct val="0"/>
              </a:spcBef>
              <a:spcAft>
                <a:spcPts val="0"/>
              </a:spcAft>
              <a:buClrTx/>
              <a:buSzTx/>
              <a:buFontTx/>
              <a:buNone/>
              <a:defRPr/>
            </a:pPr>
            <a:endParaRPr lang="en-US" altLang="en-US" b="1" dirty="0">
              <a:latin typeface="Arial" panose="020B0604020202020204" pitchFamily="34" charset="0"/>
            </a:endParaRPr>
          </a:p>
          <a:p>
            <a:pPr algn="ctr" eaLnBrk="1" fontAlgn="auto" hangingPunct="1">
              <a:spcBef>
                <a:spcPct val="0"/>
              </a:spcBef>
              <a:spcAft>
                <a:spcPts val="0"/>
              </a:spcAft>
              <a:buClrTx/>
              <a:buSzTx/>
              <a:buFontTx/>
              <a:buNone/>
              <a:defRPr/>
            </a:pPr>
            <a:endParaRPr lang="en-US" altLang="en-US" sz="4800" b="1" dirty="0">
              <a:latin typeface="Arial" panose="020B0604020202020204" pitchFamily="34" charset="0"/>
            </a:endParaRPr>
          </a:p>
          <a:p>
            <a:pPr algn="ctr" eaLnBrk="1" fontAlgn="auto" hangingPunct="1">
              <a:spcBef>
                <a:spcPct val="0"/>
              </a:spcBef>
              <a:spcAft>
                <a:spcPts val="0"/>
              </a:spcAft>
              <a:buClrTx/>
              <a:buSzTx/>
              <a:buFontTx/>
              <a:buNone/>
              <a:defRPr/>
            </a:pPr>
            <a:endParaRPr lang="en-US" altLang="en-US" sz="3600" b="1" dirty="0">
              <a:latin typeface="Arial" panose="020B0604020202020204" pitchFamily="34" charset="0"/>
            </a:endParaRPr>
          </a:p>
          <a:p>
            <a:pPr eaLnBrk="1" fontAlgn="auto" hangingPunct="1">
              <a:spcBef>
                <a:spcPct val="0"/>
              </a:spcBef>
              <a:spcAft>
                <a:spcPts val="0"/>
              </a:spcAft>
              <a:buClrTx/>
              <a:buSzTx/>
              <a:buFontTx/>
              <a:buNone/>
              <a:defRPr/>
            </a:pPr>
            <a:endParaRPr lang="en-US" altLang="en-US" sz="1800" dirty="0">
              <a:latin typeface="Arial" panose="020B0604020202020204" pitchFamily="34" charset="0"/>
            </a:endParaRPr>
          </a:p>
        </p:txBody>
      </p:sp>
      <p:pic>
        <p:nvPicPr>
          <p:cNvPr id="9" name="Picture 8"/>
          <p:cNvPicPr>
            <a:picLocks noChangeAspect="1"/>
          </p:cNvPicPr>
          <p:nvPr/>
        </p:nvPicPr>
        <p:blipFill>
          <a:blip r:embed="rId6"/>
          <a:stretch>
            <a:fillRect/>
          </a:stretch>
        </p:blipFill>
        <p:spPr>
          <a:xfrm>
            <a:off x="3367881" y="2514600"/>
            <a:ext cx="2408238" cy="240823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685800" y="2286000"/>
            <a:ext cx="7239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9600" b="1" i="1" dirty="0">
                <a:solidFill>
                  <a:srgbClr val="FF0000"/>
                </a:solidFill>
                <a:latin typeface="Showcard Gothic" panose="04020904020102020604" pitchFamily="82" charset="0"/>
              </a:rPr>
              <a:t>Stress</a:t>
            </a:r>
            <a:r>
              <a:rPr lang="en-US" altLang="en-US" sz="9600" i="1" dirty="0">
                <a:solidFill>
                  <a:srgbClr val="FF0000"/>
                </a:solidFill>
                <a:latin typeface="Showcard Gothic" panose="04020904020102020604" pitchFamily="82" charset="0"/>
              </a:rPr>
              <a:t> </a:t>
            </a:r>
          </a:p>
          <a:p>
            <a:pPr algn="ctr" eaLnBrk="1" hangingPunct="1">
              <a:lnSpc>
                <a:spcPct val="100000"/>
              </a:lnSpc>
              <a:spcBef>
                <a:spcPct val="0"/>
              </a:spcBef>
              <a:buClrTx/>
              <a:buFontTx/>
              <a:buNone/>
            </a:pPr>
            <a:r>
              <a:rPr lang="en-US" altLang="en-US" sz="4800" dirty="0">
                <a:solidFill>
                  <a:schemeClr val="bg1"/>
                </a:solidFill>
                <a:latin typeface="Arial" panose="020B0604020202020204" pitchFamily="34" charset="0"/>
              </a:rPr>
              <a:t>in the Life of Emergency Services</a:t>
            </a:r>
          </a:p>
        </p:txBody>
      </p:sp>
      <p:sp>
        <p:nvSpPr>
          <p:cNvPr id="40963" name="TextBox 2"/>
          <p:cNvSpPr txBox="1">
            <a:spLocks noChangeArrowheads="1"/>
          </p:cNvSpPr>
          <p:nvPr/>
        </p:nvSpPr>
        <p:spPr bwMode="auto">
          <a:xfrm>
            <a:off x="1676400" y="3810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r" eaLnBrk="1" hangingPunct="1">
              <a:lnSpc>
                <a:spcPct val="100000"/>
              </a:lnSpc>
              <a:spcBef>
                <a:spcPct val="0"/>
              </a:spcBef>
              <a:buClrTx/>
              <a:buFontTx/>
              <a:buNone/>
            </a:pPr>
            <a:r>
              <a:rPr lang="en-US" altLang="en-US" sz="3200" b="1" dirty="0">
                <a:solidFill>
                  <a:srgbClr val="FFFF00"/>
                </a:solidFill>
                <a:latin typeface="Arial" panose="020B0604020202020204" pitchFamily="34" charset="0"/>
              </a:rPr>
              <a:t>A  Behavioral Health Awareness Program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76200" y="2057400"/>
            <a:ext cx="88392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6525">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50000"/>
              </a:lnSpc>
              <a:spcBef>
                <a:spcPct val="0"/>
              </a:spcBef>
              <a:buClrTx/>
              <a:buFontTx/>
              <a:buNone/>
            </a:pPr>
            <a:r>
              <a:rPr lang="en-US" altLang="en-US" sz="1800" dirty="0">
                <a:solidFill>
                  <a:schemeClr val="bg1"/>
                </a:solidFill>
                <a:latin typeface="Arial" panose="020B0604020202020204" pitchFamily="34" charset="0"/>
              </a:rPr>
              <a:t>Special thanks to</a:t>
            </a:r>
          </a:p>
          <a:p>
            <a:pPr algn="ctr" eaLnBrk="1" hangingPunct="1">
              <a:lnSpc>
                <a:spcPct val="150000"/>
              </a:lnSpc>
              <a:spcBef>
                <a:spcPct val="0"/>
              </a:spcBef>
              <a:buClrTx/>
              <a:buFontTx/>
              <a:buNone/>
            </a:pPr>
            <a:r>
              <a:rPr lang="en-US" altLang="en-US" sz="1800" dirty="0">
                <a:solidFill>
                  <a:schemeClr val="bg1"/>
                </a:solidFill>
                <a:latin typeface="Arial" panose="020B0604020202020204" pitchFamily="34" charset="0"/>
              </a:rPr>
              <a:t> </a:t>
            </a:r>
            <a:r>
              <a:rPr lang="en-US" altLang="en-US" sz="3200" dirty="0">
                <a:solidFill>
                  <a:schemeClr val="bg1"/>
                </a:solidFill>
                <a:latin typeface="Arial" panose="020B0604020202020204" pitchFamily="34" charset="0"/>
              </a:rPr>
              <a:t>Christopher B. Wells, M.Ed. </a:t>
            </a:r>
          </a:p>
          <a:p>
            <a:pPr algn="ctr" eaLnBrk="1" hangingPunct="1">
              <a:lnSpc>
                <a:spcPct val="150000"/>
              </a:lnSpc>
              <a:spcBef>
                <a:spcPct val="0"/>
              </a:spcBef>
              <a:buClrTx/>
              <a:buFontTx/>
              <a:buNone/>
            </a:pPr>
            <a:r>
              <a:rPr lang="en-US" altLang="en-US" sz="2400" dirty="0">
                <a:solidFill>
                  <a:schemeClr val="bg1"/>
                </a:solidFill>
                <a:latin typeface="Arial" panose="020B0604020202020204" pitchFamily="34" charset="0"/>
              </a:rPr>
              <a:t>Trauma Initiative Coordinator </a:t>
            </a:r>
          </a:p>
          <a:p>
            <a:pPr algn="ctr" eaLnBrk="1" hangingPunct="1">
              <a:lnSpc>
                <a:spcPct val="150000"/>
              </a:lnSpc>
              <a:spcBef>
                <a:spcPct val="0"/>
              </a:spcBef>
              <a:buClrTx/>
              <a:buFontTx/>
              <a:buNone/>
            </a:pPr>
            <a:r>
              <a:rPr lang="en-US" altLang="en-US" sz="2400" dirty="0">
                <a:solidFill>
                  <a:schemeClr val="bg1"/>
                </a:solidFill>
                <a:latin typeface="Arial" panose="020B0604020202020204" pitchFamily="34" charset="0"/>
              </a:rPr>
              <a:t>South Carolina Department of Mental Health </a:t>
            </a:r>
          </a:p>
          <a:p>
            <a:pPr algn="ctr" eaLnBrk="1" hangingPunct="1">
              <a:lnSpc>
                <a:spcPct val="150000"/>
              </a:lnSpc>
              <a:spcBef>
                <a:spcPct val="0"/>
              </a:spcBef>
              <a:buClrTx/>
              <a:buFontTx/>
              <a:buNone/>
            </a:pPr>
            <a:r>
              <a:rPr lang="en-US" altLang="en-US" sz="2400" dirty="0">
                <a:solidFill>
                  <a:schemeClr val="bg1"/>
                </a:solidFill>
                <a:latin typeface="Arial" panose="020B0604020202020204" pitchFamily="34" charset="0"/>
              </a:rPr>
              <a:t>Clinician/Peer Trainer</a:t>
            </a:r>
          </a:p>
          <a:p>
            <a:pPr algn="ctr" eaLnBrk="1" hangingPunct="1">
              <a:lnSpc>
                <a:spcPct val="150000"/>
              </a:lnSpc>
              <a:spcBef>
                <a:spcPct val="0"/>
              </a:spcBef>
              <a:buClrTx/>
              <a:buFontTx/>
              <a:buNone/>
            </a:pPr>
            <a:r>
              <a:rPr lang="en-US" altLang="en-US" sz="2400" dirty="0">
                <a:solidFill>
                  <a:schemeClr val="bg1"/>
                </a:solidFill>
                <a:latin typeface="Arial" panose="020B0604020202020204" pitchFamily="34" charset="0"/>
              </a:rPr>
              <a:t> for the </a:t>
            </a:r>
            <a:r>
              <a:rPr lang="en-US" altLang="en-US" sz="2400" dirty="0" err="1">
                <a:solidFill>
                  <a:schemeClr val="bg1"/>
                </a:solidFill>
                <a:latin typeface="Arial" panose="020B0604020202020204" pitchFamily="34" charset="0"/>
              </a:rPr>
              <a:t>Lowcountry</a:t>
            </a:r>
            <a:r>
              <a:rPr lang="en-US" altLang="en-US" sz="2400" dirty="0">
                <a:solidFill>
                  <a:schemeClr val="bg1"/>
                </a:solidFill>
                <a:latin typeface="Arial" panose="020B0604020202020204" pitchFamily="34" charset="0"/>
              </a:rPr>
              <a:t> Firefighter Support Team</a:t>
            </a:r>
          </a:p>
          <a:p>
            <a:pPr algn="ctr" eaLnBrk="1" hangingPunct="1">
              <a:lnSpc>
                <a:spcPct val="150000"/>
              </a:lnSpc>
              <a:spcBef>
                <a:spcPct val="0"/>
              </a:spcBef>
              <a:buClrTx/>
              <a:buFontTx/>
              <a:buNone/>
            </a:pPr>
            <a:r>
              <a:rPr lang="en-US" altLang="en-US" sz="2400" dirty="0">
                <a:solidFill>
                  <a:schemeClr val="bg1"/>
                </a:solidFill>
                <a:latin typeface="Arial" panose="020B0604020202020204" pitchFamily="34" charset="0"/>
              </a:rPr>
              <a:t> for his contributions to the development of this program.  </a:t>
            </a:r>
          </a:p>
        </p:txBody>
      </p:sp>
      <p:sp>
        <p:nvSpPr>
          <p:cNvPr id="3" name="TextBox 2"/>
          <p:cNvSpPr txBox="1">
            <a:spLocks noChangeArrowheads="1"/>
          </p:cNvSpPr>
          <p:nvPr/>
        </p:nvSpPr>
        <p:spPr bwMode="auto">
          <a:xfrm>
            <a:off x="1676400" y="3810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r" eaLnBrk="1" hangingPunct="1">
              <a:lnSpc>
                <a:spcPct val="100000"/>
              </a:lnSpc>
              <a:spcBef>
                <a:spcPct val="0"/>
              </a:spcBef>
              <a:buClrTx/>
              <a:buFontTx/>
              <a:buNone/>
            </a:pPr>
            <a:r>
              <a:rPr lang="en-US" altLang="en-US" sz="3200" b="1" dirty="0">
                <a:solidFill>
                  <a:srgbClr val="FFFF00"/>
                </a:solidFill>
                <a:latin typeface="Arial" panose="020B0604020202020204" pitchFamily="34" charset="0"/>
              </a:rPr>
              <a:t>A  Behavioral Health Awareness Program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143000"/>
          <a:ext cx="9144000" cy="5286375"/>
        </p:xfrm>
        <a:graphic>
          <a:graphicData uri="http://schemas.openxmlformats.org/drawingml/2006/table">
            <a:tbl>
              <a:tblPr/>
              <a:tblGrid>
                <a:gridCol w="2287588">
                  <a:extLst>
                    <a:ext uri="{9D8B030D-6E8A-4147-A177-3AD203B41FA5}">
                      <a16:colId xmlns:a16="http://schemas.microsoft.com/office/drawing/2014/main" val="3225106042"/>
                    </a:ext>
                  </a:extLst>
                </a:gridCol>
                <a:gridCol w="2436812">
                  <a:extLst>
                    <a:ext uri="{9D8B030D-6E8A-4147-A177-3AD203B41FA5}">
                      <a16:colId xmlns:a16="http://schemas.microsoft.com/office/drawing/2014/main" val="2697653855"/>
                    </a:ext>
                  </a:extLst>
                </a:gridCol>
                <a:gridCol w="2132013">
                  <a:extLst>
                    <a:ext uri="{9D8B030D-6E8A-4147-A177-3AD203B41FA5}">
                      <a16:colId xmlns:a16="http://schemas.microsoft.com/office/drawing/2014/main" val="99053933"/>
                    </a:ext>
                  </a:extLst>
                </a:gridCol>
                <a:gridCol w="2287587">
                  <a:extLst>
                    <a:ext uri="{9D8B030D-6E8A-4147-A177-3AD203B41FA5}">
                      <a16:colId xmlns:a16="http://schemas.microsoft.com/office/drawing/2014/main" val="4283076732"/>
                    </a:ext>
                  </a:extLst>
                </a:gridCol>
              </a:tblGrid>
              <a:tr h="876300">
                <a:tc>
                  <a:txBody>
                    <a:bodyPr/>
                    <a:lstStyle>
                      <a:lvl1pPr defTabSz="457200">
                        <a:spcBef>
                          <a:spcPct val="20000"/>
                        </a:spcBef>
                        <a:buClr>
                          <a:schemeClr val="hlink"/>
                        </a:buClr>
                        <a:buSzPct val="90000"/>
                        <a:buFont typeface="Wingdings" panose="05000000000000000000" pitchFamily="2" charset="2"/>
                        <a:defRPr sz="2800">
                          <a:solidFill>
                            <a:schemeClr val="tx1"/>
                          </a:solidFill>
                          <a:latin typeface="Rockwell" panose="02060603020205020403" pitchFamily="18" charset="0"/>
                        </a:defRPr>
                      </a:lvl1pPr>
                      <a:lvl2pPr marL="742950" indent="-285750" defTabSz="457200">
                        <a:spcBef>
                          <a:spcPct val="20000"/>
                        </a:spcBef>
                        <a:defRPr sz="2400">
                          <a:solidFill>
                            <a:schemeClr val="tx1"/>
                          </a:solidFill>
                          <a:latin typeface="Rockwell" panose="02060603020205020403" pitchFamily="18" charset="0"/>
                        </a:defRPr>
                      </a:lvl2pPr>
                      <a:lvl3pPr marL="1143000" indent="-228600" defTabSz="457200">
                        <a:spcBef>
                          <a:spcPct val="20000"/>
                        </a:spcBef>
                        <a:buClr>
                          <a:schemeClr val="accent2"/>
                        </a:buClr>
                        <a:buSzPct val="90000"/>
                        <a:buFont typeface="Wingdings" panose="05000000000000000000" pitchFamily="2" charset="2"/>
                        <a:defRPr sz="2000">
                          <a:solidFill>
                            <a:schemeClr val="tx1"/>
                          </a:solidFill>
                          <a:latin typeface="Rockwell" panose="02060603020205020403" pitchFamily="18" charset="0"/>
                        </a:defRPr>
                      </a:lvl3pPr>
                      <a:lvl4pPr marL="1600200" indent="-228600" defTabSz="457200">
                        <a:spcBef>
                          <a:spcPct val="20000"/>
                        </a:spcBef>
                        <a:defRPr>
                          <a:solidFill>
                            <a:schemeClr val="tx1"/>
                          </a:solidFill>
                          <a:latin typeface="Rockwell" panose="02060603020205020403" pitchFamily="18" charset="0"/>
                        </a:defRPr>
                      </a:lvl4pPr>
                      <a:lvl5pPr marL="2057400" indent="-228600" defTabSz="457200">
                        <a:spcBef>
                          <a:spcPct val="20000"/>
                        </a:spcBef>
                        <a:buClr>
                          <a:schemeClr val="folHlink"/>
                        </a:buClr>
                        <a:buSzPct val="90000"/>
                        <a:buFont typeface="Wingdings" panose="05000000000000000000" pitchFamily="2" charset="2"/>
                        <a:defRPr>
                          <a:solidFill>
                            <a:schemeClr val="tx1"/>
                          </a:solidFill>
                          <a:latin typeface="Rockwell" panose="02060603020205020403" pitchFamily="18" charset="0"/>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READY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(Green)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8000"/>
                    </a:solid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latin typeface="Rockwell" panose="02060603020205020403" pitchFamily="18" charset="0"/>
                        </a:defRPr>
                      </a:lvl1pPr>
                      <a:lvl2pPr marL="742950" indent="-285750" defTabSz="457200">
                        <a:spcBef>
                          <a:spcPct val="20000"/>
                        </a:spcBef>
                        <a:defRPr sz="2400">
                          <a:solidFill>
                            <a:schemeClr val="tx1"/>
                          </a:solidFill>
                          <a:latin typeface="Rockwell" panose="02060603020205020403" pitchFamily="18" charset="0"/>
                        </a:defRPr>
                      </a:lvl2pPr>
                      <a:lvl3pPr marL="1143000" indent="-228600" defTabSz="457200">
                        <a:spcBef>
                          <a:spcPct val="20000"/>
                        </a:spcBef>
                        <a:buClr>
                          <a:schemeClr val="accent2"/>
                        </a:buClr>
                        <a:buSzPct val="90000"/>
                        <a:buFont typeface="Wingdings" panose="05000000000000000000" pitchFamily="2" charset="2"/>
                        <a:defRPr sz="2000">
                          <a:solidFill>
                            <a:schemeClr val="tx1"/>
                          </a:solidFill>
                          <a:latin typeface="Rockwell" panose="02060603020205020403" pitchFamily="18" charset="0"/>
                        </a:defRPr>
                      </a:lvl3pPr>
                      <a:lvl4pPr marL="1600200" indent="-228600" defTabSz="457200">
                        <a:spcBef>
                          <a:spcPct val="20000"/>
                        </a:spcBef>
                        <a:defRPr>
                          <a:solidFill>
                            <a:schemeClr val="tx1"/>
                          </a:solidFill>
                          <a:latin typeface="Rockwell" panose="02060603020205020403" pitchFamily="18" charset="0"/>
                        </a:defRPr>
                      </a:lvl4pPr>
                      <a:lvl5pPr marL="2057400" indent="-228600" defTabSz="457200">
                        <a:spcBef>
                          <a:spcPct val="20000"/>
                        </a:spcBef>
                        <a:buClr>
                          <a:schemeClr val="folHlink"/>
                        </a:buClr>
                        <a:buSzPct val="90000"/>
                        <a:buFont typeface="Wingdings" panose="05000000000000000000" pitchFamily="2" charset="2"/>
                        <a:defRPr>
                          <a:solidFill>
                            <a:schemeClr val="tx1"/>
                          </a:solidFill>
                          <a:latin typeface="Rockwell" panose="02060603020205020403" pitchFamily="18" charset="0"/>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REACTING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(Yellow)</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latin typeface="Rockwell" panose="02060603020205020403" pitchFamily="18" charset="0"/>
                        </a:defRPr>
                      </a:lvl1pPr>
                      <a:lvl2pPr marL="742950" indent="-285750" defTabSz="457200">
                        <a:spcBef>
                          <a:spcPct val="20000"/>
                        </a:spcBef>
                        <a:defRPr sz="2400">
                          <a:solidFill>
                            <a:schemeClr val="tx1"/>
                          </a:solidFill>
                          <a:latin typeface="Rockwell" panose="02060603020205020403" pitchFamily="18" charset="0"/>
                        </a:defRPr>
                      </a:lvl2pPr>
                      <a:lvl3pPr marL="1143000" indent="-228600" defTabSz="457200">
                        <a:spcBef>
                          <a:spcPct val="20000"/>
                        </a:spcBef>
                        <a:buClr>
                          <a:schemeClr val="accent2"/>
                        </a:buClr>
                        <a:buSzPct val="90000"/>
                        <a:buFont typeface="Wingdings" panose="05000000000000000000" pitchFamily="2" charset="2"/>
                        <a:defRPr sz="2000">
                          <a:solidFill>
                            <a:schemeClr val="tx1"/>
                          </a:solidFill>
                          <a:latin typeface="Rockwell" panose="02060603020205020403" pitchFamily="18" charset="0"/>
                        </a:defRPr>
                      </a:lvl3pPr>
                      <a:lvl4pPr marL="1600200" indent="-228600" defTabSz="457200">
                        <a:spcBef>
                          <a:spcPct val="20000"/>
                        </a:spcBef>
                        <a:defRPr>
                          <a:solidFill>
                            <a:schemeClr val="tx1"/>
                          </a:solidFill>
                          <a:latin typeface="Rockwell" panose="02060603020205020403" pitchFamily="18" charset="0"/>
                        </a:defRPr>
                      </a:lvl4pPr>
                      <a:lvl5pPr marL="2057400" indent="-228600" defTabSz="457200">
                        <a:spcBef>
                          <a:spcPct val="20000"/>
                        </a:spcBef>
                        <a:buClr>
                          <a:schemeClr val="folHlink"/>
                        </a:buClr>
                        <a:buSzPct val="90000"/>
                        <a:buFont typeface="Wingdings" panose="05000000000000000000" pitchFamily="2" charset="2"/>
                        <a:defRPr>
                          <a:solidFill>
                            <a:schemeClr val="tx1"/>
                          </a:solidFill>
                          <a:latin typeface="Rockwell" panose="02060603020205020403" pitchFamily="18" charset="0"/>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INJURED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(Orange)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latin typeface="Rockwell" panose="02060603020205020403" pitchFamily="18" charset="0"/>
                        </a:defRPr>
                      </a:lvl1pPr>
                      <a:lvl2pPr marL="742950" indent="-285750" defTabSz="457200">
                        <a:spcBef>
                          <a:spcPct val="20000"/>
                        </a:spcBef>
                        <a:defRPr sz="2400">
                          <a:solidFill>
                            <a:schemeClr val="tx1"/>
                          </a:solidFill>
                          <a:latin typeface="Rockwell" panose="02060603020205020403" pitchFamily="18" charset="0"/>
                        </a:defRPr>
                      </a:lvl2pPr>
                      <a:lvl3pPr marL="1143000" indent="-228600" defTabSz="457200">
                        <a:spcBef>
                          <a:spcPct val="20000"/>
                        </a:spcBef>
                        <a:buClr>
                          <a:schemeClr val="accent2"/>
                        </a:buClr>
                        <a:buSzPct val="90000"/>
                        <a:buFont typeface="Wingdings" panose="05000000000000000000" pitchFamily="2" charset="2"/>
                        <a:defRPr sz="2000">
                          <a:solidFill>
                            <a:schemeClr val="tx1"/>
                          </a:solidFill>
                          <a:latin typeface="Rockwell" panose="02060603020205020403" pitchFamily="18" charset="0"/>
                        </a:defRPr>
                      </a:lvl3pPr>
                      <a:lvl4pPr marL="1600200" indent="-228600" defTabSz="457200">
                        <a:spcBef>
                          <a:spcPct val="20000"/>
                        </a:spcBef>
                        <a:defRPr>
                          <a:solidFill>
                            <a:schemeClr val="tx1"/>
                          </a:solidFill>
                          <a:latin typeface="Rockwell" panose="02060603020205020403" pitchFamily="18" charset="0"/>
                        </a:defRPr>
                      </a:lvl4pPr>
                      <a:lvl5pPr marL="2057400" indent="-228600" defTabSz="457200">
                        <a:spcBef>
                          <a:spcPct val="20000"/>
                        </a:spcBef>
                        <a:buClr>
                          <a:schemeClr val="folHlink"/>
                        </a:buClr>
                        <a:buSzPct val="90000"/>
                        <a:buFont typeface="Wingdings" panose="05000000000000000000" pitchFamily="2" charset="2"/>
                        <a:defRPr>
                          <a:solidFill>
                            <a:schemeClr val="tx1"/>
                          </a:solidFill>
                          <a:latin typeface="Rockwell" panose="02060603020205020403" pitchFamily="18" charset="0"/>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defRPr>
                          <a:solidFill>
                            <a:schemeClr val="tx1"/>
                          </a:solidFill>
                          <a:latin typeface="Rockwell" panose="020606030202050204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ILL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(Red)</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val="491750562"/>
                  </a:ext>
                </a:extLst>
              </a:tr>
              <a:tr h="4410075">
                <a:tc>
                  <a:txBody>
                    <a:bodyPr/>
                    <a:lstStyle>
                      <a:lvl1pPr marL="341313" indent="-341313" defTabSz="457200">
                        <a:spcBef>
                          <a:spcPct val="20000"/>
                        </a:spcBef>
                        <a:buClr>
                          <a:schemeClr va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Rockwell" panose="02060603020205020403" pitchFamily="18" charset="0"/>
                        </a:defRPr>
                      </a:lvl1pPr>
                      <a:lvl2pPr marL="742950" indent="-285750" defTabSz="457200">
                        <a:spcBef>
                          <a:spcPct val="200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Rockwell" panose="02060603020205020403" pitchFamily="18" charset="0"/>
                        </a:defRPr>
                      </a:lvl2pPr>
                      <a:lvl3pPr marL="1143000" indent="-228600" defTabSz="457200">
                        <a:spcBef>
                          <a:spcPct val="20000"/>
                        </a:spcBef>
                        <a:buClr>
                          <a:schemeClr val="accent2"/>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Rockwell" panose="02060603020205020403" pitchFamily="18" charset="0"/>
                        </a:defRPr>
                      </a:lvl3pPr>
                      <a:lvl4pPr marL="1600200" indent="-228600" defTabSz="457200">
                        <a:spcBef>
                          <a:spcPct val="20000"/>
                        </a:spcBef>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4pPr>
                      <a:lvl5pPr marL="2057400" indent="-228600" defTabSz="457200">
                        <a:spcBef>
                          <a:spcPct val="20000"/>
                        </a:spcBef>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9p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anose="020B060403050404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sng"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Optimal functioning</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Adaptive growth</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Wellness</a:t>
                      </a:r>
                    </a:p>
                    <a:p>
                      <a:pPr marL="341313" marR="0" lvl="0" indent="-341313" algn="l" defTabSz="457200" rtl="0" eaLnBrk="1" fontAlgn="base" latinLnBrk="0" hangingPunct="1">
                        <a:lnSpc>
                          <a:spcPct val="90000"/>
                        </a:lnSpc>
                        <a:spcBef>
                          <a:spcPct val="30000"/>
                        </a:spcBef>
                        <a:spcAft>
                          <a:spcPct val="5000"/>
                        </a:spcAft>
                        <a:buClr>
                          <a:schemeClr val="tx1"/>
                        </a:buClr>
                        <a:buSzTx/>
                        <a:buFont typeface="Verdana" panose="020B060403050404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sng"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At one’s best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Well-trained and prepared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In control</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Physically, mentally and spiritually fit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Mission-focused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Motivated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Calm and steady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Having fun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Behaving ethically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9E690">
                        <a:alpha val="49803"/>
                      </a:srgbClr>
                    </a:solidFill>
                  </a:tcPr>
                </a:tc>
                <a:tc>
                  <a:txBody>
                    <a:bodyPr/>
                    <a:lstStyle>
                      <a:lvl1pPr marL="341313" indent="-341313" defTabSz="457200">
                        <a:spcBef>
                          <a:spcPct val="20000"/>
                        </a:spcBef>
                        <a:buClr>
                          <a:schemeClr va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Rockwell" panose="02060603020205020403" pitchFamily="18" charset="0"/>
                        </a:defRPr>
                      </a:lvl1pPr>
                      <a:lvl2pPr marL="742950" indent="-285750" defTabSz="457200">
                        <a:spcBef>
                          <a:spcPct val="200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Rockwell" panose="02060603020205020403" pitchFamily="18" charset="0"/>
                        </a:defRPr>
                      </a:lvl2pPr>
                      <a:lvl3pPr marL="1143000" indent="-228600" defTabSz="457200">
                        <a:spcBef>
                          <a:spcPct val="20000"/>
                        </a:spcBef>
                        <a:buClr>
                          <a:schemeClr val="accent2"/>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Rockwell" panose="02060603020205020403" pitchFamily="18" charset="0"/>
                        </a:defRPr>
                      </a:lvl3pPr>
                      <a:lvl4pPr marL="1600200" indent="-228600" defTabSz="457200">
                        <a:spcBef>
                          <a:spcPct val="20000"/>
                        </a:spcBef>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4pPr>
                      <a:lvl5pPr marL="2057400" indent="-228600" defTabSz="457200">
                        <a:spcBef>
                          <a:spcPct val="20000"/>
                        </a:spcBef>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9p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anose="020B060403050404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1" i="0" u="sng"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Mild and transient distress or impairment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Always goes away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Low risk</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1" i="0" u="sng"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CAUSES</a:t>
                      </a:r>
                      <a:endPar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Any stressor</a:t>
                      </a:r>
                      <a:endParaRPr kumimoji="0" lang="en-US" altLang="en-US" sz="1400" b="1" i="0" u="sng"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1" i="0" u="sng"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FEATURES</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Feeling irritable, anxious or down</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Loss of motivation</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Loss of focus</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Difficulty sleeping</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Muscle tension or other physical changes</a:t>
                      </a:r>
                    </a:p>
                    <a:p>
                      <a:pPr marL="341313" marR="0" lvl="0" indent="-341313" algn="l" defTabSz="457200" rtl="0" eaLnBrk="1" fontAlgn="base" latinLnBrk="0" hangingPunct="1">
                        <a:lnSpc>
                          <a:spcPct val="100000"/>
                        </a:lnSpc>
                        <a:spcBef>
                          <a:spcPct val="0"/>
                        </a:spcBef>
                        <a:spcAft>
                          <a:spcPct val="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Not having fun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alpha val="50195"/>
                      </a:srgbClr>
                    </a:solidFill>
                  </a:tcPr>
                </a:tc>
                <a:tc>
                  <a:txBody>
                    <a:bodyPr/>
                    <a:lstStyle>
                      <a:lvl1pPr marL="341313" indent="-341313" defTabSz="457200">
                        <a:spcBef>
                          <a:spcPct val="20000"/>
                        </a:spcBef>
                        <a:buClr>
                          <a:schemeClr va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Rockwell" panose="02060603020205020403" pitchFamily="18" charset="0"/>
                        </a:defRPr>
                      </a:lvl1pPr>
                      <a:lvl2pPr marL="742950" indent="-285750" defTabSz="457200">
                        <a:spcBef>
                          <a:spcPct val="200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Rockwell" panose="02060603020205020403" pitchFamily="18" charset="0"/>
                        </a:defRPr>
                      </a:lvl2pPr>
                      <a:lvl3pPr marL="1143000" indent="-228600" defTabSz="457200">
                        <a:spcBef>
                          <a:spcPct val="20000"/>
                        </a:spcBef>
                        <a:buClr>
                          <a:schemeClr val="accent2"/>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Rockwell" panose="02060603020205020403" pitchFamily="18" charset="0"/>
                        </a:defRPr>
                      </a:lvl3pPr>
                      <a:lvl4pPr marL="1600200" indent="-228600" defTabSz="457200">
                        <a:spcBef>
                          <a:spcPct val="20000"/>
                        </a:spcBef>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4pPr>
                      <a:lvl5pPr marL="2057400" indent="-228600" defTabSz="457200">
                        <a:spcBef>
                          <a:spcPct val="20000"/>
                        </a:spcBef>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9p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anose="020B060403050404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1" i="0" u="sng"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More severe and persistent distress or impairment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Leaves a scar</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Higher risk</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1" i="0" u="sng"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CAUSES</a:t>
                      </a:r>
                      <a:endPar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Life threat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Loss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Moral injury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Wear and tear</a:t>
                      </a:r>
                      <a:endParaRPr kumimoji="0" lang="en-US" altLang="en-US" sz="1400" b="1" i="0" u="sng"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1" i="0" u="sng"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Loss of control</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Panic, rage or depression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No longer feeling like normal self</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Excessive guilt, shame or blame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33">
                        <a:alpha val="49803"/>
                      </a:srgbClr>
                    </a:solidFill>
                  </a:tcPr>
                </a:tc>
                <a:tc>
                  <a:txBody>
                    <a:bodyPr/>
                    <a:lstStyle>
                      <a:lvl1pPr marL="341313" indent="-341313" defTabSz="457200">
                        <a:spcBef>
                          <a:spcPct val="20000"/>
                        </a:spcBef>
                        <a:buClr>
                          <a:schemeClr va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Rockwell" panose="02060603020205020403" pitchFamily="18" charset="0"/>
                        </a:defRPr>
                      </a:lvl1pPr>
                      <a:lvl2pPr marL="742950" indent="-285750" defTabSz="457200">
                        <a:spcBef>
                          <a:spcPct val="200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Rockwell" panose="02060603020205020403" pitchFamily="18" charset="0"/>
                        </a:defRPr>
                      </a:lvl2pPr>
                      <a:lvl3pPr marL="1143000" indent="-228600" defTabSz="457200">
                        <a:spcBef>
                          <a:spcPct val="20000"/>
                        </a:spcBef>
                        <a:buClr>
                          <a:schemeClr val="accent2"/>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Rockwell" panose="02060603020205020403" pitchFamily="18" charset="0"/>
                        </a:defRPr>
                      </a:lvl3pPr>
                      <a:lvl4pPr marL="1600200" indent="-228600" defTabSz="457200">
                        <a:spcBef>
                          <a:spcPct val="20000"/>
                        </a:spcBef>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4pPr>
                      <a:lvl5pPr marL="2057400" indent="-228600" defTabSz="457200">
                        <a:spcBef>
                          <a:spcPct val="20000"/>
                        </a:spcBef>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5pPr>
                      <a:lvl6pPr marL="25146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6pPr>
                      <a:lvl7pPr marL="29718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7pPr>
                      <a:lvl8pPr marL="34290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8pPr>
                      <a:lvl9pPr marL="3886200" indent="-228600" defTabSz="457200" eaLnBrk="0" fontAlgn="base" hangingPunct="0">
                        <a:spcBef>
                          <a:spcPct val="20000"/>
                        </a:spcBef>
                        <a:spcAft>
                          <a:spcPct val="0"/>
                        </a:spcAft>
                        <a:buClr>
                          <a:schemeClr val="folHlink"/>
                        </a:buClr>
                        <a:buSzPct val="90000"/>
                        <a:buFont typeface="Wingdings" panose="05000000000000000000" pitchFamily="2" charset="2"/>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Rockwell" panose="02060603020205020403" pitchFamily="18" charset="0"/>
                        </a:defRPr>
                      </a:lvl9p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anose="020B060403050404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sng"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Clinical mental disorder</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Unhealed stress injury causing life impairment</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sng"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TYPES</a:t>
                      </a:r>
                      <a:endParaRPr kumimoji="0" lang="en-US" altLang="en-US" sz="1400" b="0" i="0" u="none"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PTSD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Depression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Anxiety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Substance abuse</a:t>
                      </a:r>
                      <a:endParaRPr kumimoji="0" lang="en-US" altLang="en-US" sz="1400" b="0" i="0" u="sng"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sng"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Symptoms persist and worsen over time</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Corbel" panose="020B0503020204020204" pitchFamily="34" charset="0"/>
                          <a:cs typeface="Corbel" panose="020B0503020204020204" pitchFamily="34" charset="0"/>
                        </a:rPr>
                        <a:t>Severe distress or social or occupational impairment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5050">
                        <a:alpha val="49803"/>
                      </a:srgbClr>
                    </a:solidFill>
                  </a:tcPr>
                </a:tc>
                <a:extLst>
                  <a:ext uri="{0D108BD9-81ED-4DB2-BD59-A6C34878D82A}">
                    <a16:rowId xmlns:a16="http://schemas.microsoft.com/office/drawing/2014/main" val="3567282071"/>
                  </a:ext>
                </a:extLst>
              </a:tr>
            </a:tbl>
          </a:graphicData>
        </a:graphic>
      </p:graphicFrame>
      <p:sp>
        <p:nvSpPr>
          <p:cNvPr id="45075" name="TextBox 2"/>
          <p:cNvSpPr txBox="1">
            <a:spLocks noChangeArrowheads="1"/>
          </p:cNvSpPr>
          <p:nvPr/>
        </p:nvSpPr>
        <p:spPr bwMode="auto">
          <a:xfrm>
            <a:off x="381000" y="20955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800" b="1" i="1" dirty="0">
                <a:latin typeface="Arial" panose="020B0604020202020204" pitchFamily="34" charset="0"/>
              </a:rPr>
              <a:t>  </a:t>
            </a:r>
            <a:r>
              <a:rPr lang="en-US" altLang="en-US" sz="3200" b="1" dirty="0">
                <a:solidFill>
                  <a:srgbClr val="FFFF00"/>
                </a:solidFill>
                <a:latin typeface="Arial" panose="020B0604020202020204" pitchFamily="34" charset="0"/>
              </a:rPr>
              <a:t>Stress Continuum Model </a:t>
            </a:r>
            <a:endParaRPr lang="en-US" altLang="en-US" sz="4800" b="1" dirty="0">
              <a:solidFill>
                <a:srgbClr val="FFFF00"/>
              </a:solidFill>
              <a:latin typeface="Arial" panose="020B0604020202020204" pitchFamily="34" charset="0"/>
              <a:cs typeface="Arial"/>
            </a:endParaRPr>
          </a:p>
        </p:txBody>
      </p:sp>
      <p:sp>
        <p:nvSpPr>
          <p:cNvPr id="45076" name="TextBox 4"/>
          <p:cNvSpPr txBox="1">
            <a:spLocks noChangeArrowheads="1"/>
          </p:cNvSpPr>
          <p:nvPr/>
        </p:nvSpPr>
        <p:spPr bwMode="auto">
          <a:xfrm>
            <a:off x="304800" y="6477000"/>
            <a:ext cx="822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1200" b="1" i="1">
                <a:latin typeface="Arial" panose="020B0604020202020204" pitchFamily="34" charset="0"/>
              </a:rPr>
              <a:t>       From “Stress First Aid for Firefighters and EMS Personnel” by the National Fallen Firefighters Foundation</a:t>
            </a:r>
          </a:p>
        </p:txBody>
      </p:sp>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a:spLocks noChangeArrowheads="1"/>
          </p:cNvSpPr>
          <p:nvPr/>
        </p:nvSpPr>
        <p:spPr bwMode="auto">
          <a:xfrm>
            <a:off x="769571" y="2082306"/>
            <a:ext cx="1573968" cy="914400"/>
          </a:xfrm>
          <a:prstGeom prst="ellipse">
            <a:avLst/>
          </a:prstGeom>
          <a:solidFill>
            <a:srgbClr val="CDAA54"/>
          </a:solidFill>
          <a:ln w="38100">
            <a:noFill/>
            <a:round/>
            <a:headEnd/>
            <a:tailEnd/>
          </a:ln>
          <a:effectLst/>
          <a:scene3d>
            <a:camera prst="orthographicFront"/>
            <a:lightRig rig="threePt" dir="t"/>
          </a:scene3d>
          <a:sp3d>
            <a:bevelT/>
          </a:sp3d>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lnSpc>
                <a:spcPct val="80000"/>
              </a:lnSpc>
              <a:spcBef>
                <a:spcPts val="0"/>
              </a:spcBef>
              <a:spcAft>
                <a:spcPct val="15000"/>
              </a:spcAft>
              <a:buClr>
                <a:srgbClr val="FF0000"/>
              </a:buClr>
              <a:buSzPct val="100000"/>
              <a:buFont typeface="Verdana" charset="0"/>
              <a:buNone/>
              <a:defRPr/>
            </a:pPr>
            <a:r>
              <a:rPr lang="en-US" sz="1800" b="1" dirty="0">
                <a:latin typeface="+mn-lt"/>
                <a:cs typeface="Arial" charset="0"/>
              </a:rPr>
              <a:t>Life Threat</a:t>
            </a:r>
          </a:p>
        </p:txBody>
      </p:sp>
      <p:sp>
        <p:nvSpPr>
          <p:cNvPr id="13" name="Oval 8"/>
          <p:cNvSpPr>
            <a:spLocks noChangeArrowheads="1"/>
          </p:cNvSpPr>
          <p:nvPr/>
        </p:nvSpPr>
        <p:spPr bwMode="auto">
          <a:xfrm>
            <a:off x="2877745" y="2089450"/>
            <a:ext cx="1395413" cy="900113"/>
          </a:xfrm>
          <a:prstGeom prst="ellipse">
            <a:avLst/>
          </a:prstGeom>
          <a:solidFill>
            <a:srgbClr val="CDAA54"/>
          </a:solidFill>
          <a:ln w="38100">
            <a:noFill/>
            <a:round/>
            <a:headEnd/>
            <a:tailEnd/>
          </a:ln>
          <a:effectLst/>
          <a:scene3d>
            <a:camera prst="orthographicFront"/>
            <a:lightRig rig="threePt" dir="t"/>
          </a:scene3d>
          <a:sp3d>
            <a:bevelT/>
          </a:sp3d>
        </p:spPr>
        <p:txBody>
          <a:bodyPr wrap="none" anchor="ct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lnSpc>
                <a:spcPct val="90000"/>
              </a:lnSpc>
              <a:spcBef>
                <a:spcPts val="0"/>
              </a:spcBef>
              <a:spcAft>
                <a:spcPct val="15000"/>
              </a:spcAft>
              <a:buClr>
                <a:srgbClr val="FF0000"/>
              </a:buClr>
              <a:buSzPct val="100000"/>
              <a:buFont typeface="Verdana" charset="0"/>
              <a:buNone/>
              <a:defRPr/>
            </a:pPr>
            <a:r>
              <a:rPr lang="en-US" sz="1800" b="1" dirty="0">
                <a:latin typeface="+mn-lt"/>
                <a:cs typeface="Arial" charset="0"/>
              </a:rPr>
              <a:t>Loss</a:t>
            </a:r>
          </a:p>
        </p:txBody>
      </p:sp>
      <p:sp>
        <p:nvSpPr>
          <p:cNvPr id="15" name="Oval 12"/>
          <p:cNvSpPr>
            <a:spLocks noChangeArrowheads="1"/>
          </p:cNvSpPr>
          <p:nvPr/>
        </p:nvSpPr>
        <p:spPr bwMode="auto">
          <a:xfrm>
            <a:off x="6941771" y="2095800"/>
            <a:ext cx="1509712" cy="887412"/>
          </a:xfrm>
          <a:prstGeom prst="ellipse">
            <a:avLst/>
          </a:prstGeom>
          <a:solidFill>
            <a:srgbClr val="CDAA54"/>
          </a:solidFill>
          <a:ln w="38100">
            <a:noFill/>
            <a:round/>
            <a:headEnd/>
            <a:tailEnd/>
          </a:ln>
          <a:effectLst/>
          <a:scene3d>
            <a:camera prst="orthographicFront"/>
            <a:lightRig rig="threePt" dir="t"/>
          </a:scene3d>
          <a:sp3d>
            <a:bevelT/>
          </a:sp3d>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lnSpc>
                <a:spcPct val="80000"/>
              </a:lnSpc>
              <a:spcBef>
                <a:spcPts val="0"/>
              </a:spcBef>
              <a:spcAft>
                <a:spcPct val="15000"/>
              </a:spcAft>
              <a:buClr>
                <a:srgbClr val="FF0000"/>
              </a:buClr>
              <a:buSzPct val="100000"/>
              <a:buFont typeface="Verdana" charset="0"/>
              <a:buNone/>
              <a:defRPr/>
            </a:pPr>
            <a:r>
              <a:rPr lang="en-US" sz="1800" b="1" dirty="0">
                <a:latin typeface="+mn-lt"/>
                <a:cs typeface="Arial" charset="0"/>
              </a:rPr>
              <a:t>Wear &amp; Tear</a:t>
            </a:r>
          </a:p>
        </p:txBody>
      </p:sp>
      <p:sp>
        <p:nvSpPr>
          <p:cNvPr id="17" name="Text Box 14"/>
          <p:cNvSpPr txBox="1">
            <a:spLocks noChangeArrowheads="1"/>
          </p:cNvSpPr>
          <p:nvPr/>
        </p:nvSpPr>
        <p:spPr bwMode="auto">
          <a:xfrm>
            <a:off x="769571" y="988047"/>
            <a:ext cx="7399611" cy="609600"/>
          </a:xfrm>
          <a:prstGeom prst="rect">
            <a:avLst/>
          </a:prstGeom>
          <a:solidFill>
            <a:srgbClr val="FF0000"/>
          </a:solidFill>
          <a:ln w="38100">
            <a:noFill/>
            <a:miter lim="800000"/>
            <a:headEnd/>
            <a:tailEnd/>
          </a:ln>
          <a:effectLst/>
          <a:scene3d>
            <a:camera prst="orthographicFront"/>
            <a:lightRig rig="threePt" dir="t"/>
          </a:scene3d>
          <a:sp3d>
            <a:bevelT/>
          </a:sp3d>
        </p:spPr>
        <p:txBody>
          <a:bodyPr tIns="91440" bIns="91440" anchor="ct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lnSpc>
                <a:spcPct val="80000"/>
              </a:lnSpc>
              <a:spcBef>
                <a:spcPct val="50000"/>
              </a:spcBef>
              <a:spcAft>
                <a:spcPts val="0"/>
              </a:spcAft>
              <a:buClr>
                <a:schemeClr val="bg1"/>
              </a:buClr>
              <a:buSzPct val="100000"/>
              <a:buFont typeface="Verdana" charset="0"/>
              <a:buNone/>
              <a:defRPr/>
            </a:pPr>
            <a:r>
              <a:rPr lang="en-US" b="1" dirty="0">
                <a:solidFill>
                  <a:srgbClr val="FFFF00"/>
                </a:solidFill>
                <a:latin typeface="+mn-lt"/>
                <a:cs typeface="Arial Unicode MS" charset="0"/>
              </a:rPr>
              <a:t>Intense or Prolonged Stress</a:t>
            </a:r>
          </a:p>
        </p:txBody>
      </p:sp>
      <p:sp>
        <p:nvSpPr>
          <p:cNvPr id="19" name="Oval 8"/>
          <p:cNvSpPr>
            <a:spLocks noChangeArrowheads="1"/>
          </p:cNvSpPr>
          <p:nvPr/>
        </p:nvSpPr>
        <p:spPr bwMode="auto">
          <a:xfrm>
            <a:off x="4807364" y="2081430"/>
            <a:ext cx="1600200" cy="901700"/>
          </a:xfrm>
          <a:prstGeom prst="ellipse">
            <a:avLst/>
          </a:prstGeom>
          <a:solidFill>
            <a:srgbClr val="CDAA54"/>
          </a:solidFill>
          <a:ln w="38100">
            <a:noFill/>
            <a:round/>
            <a:headEnd/>
            <a:tailEnd/>
          </a:ln>
          <a:effectLst/>
          <a:scene3d>
            <a:camera prst="orthographicFront"/>
            <a:lightRig rig="threePt" dir="t"/>
          </a:scene3d>
          <a:sp3d>
            <a:bevelT/>
          </a:sp3d>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lnSpc>
                <a:spcPct val="80000"/>
              </a:lnSpc>
              <a:spcBef>
                <a:spcPts val="0"/>
              </a:spcBef>
              <a:spcAft>
                <a:spcPct val="15000"/>
              </a:spcAft>
              <a:buClr>
                <a:srgbClr val="FF0000"/>
              </a:buClr>
              <a:buSzPct val="100000"/>
              <a:buFont typeface="Verdana" charset="0"/>
              <a:buNone/>
              <a:defRPr/>
            </a:pPr>
            <a:r>
              <a:rPr lang="en-US" sz="1800" b="1" dirty="0">
                <a:latin typeface="+mn-lt"/>
                <a:cs typeface="Arial" charset="0"/>
              </a:rPr>
              <a:t>Inner Conflict</a:t>
            </a:r>
          </a:p>
        </p:txBody>
      </p:sp>
      <p:sp>
        <p:nvSpPr>
          <p:cNvPr id="16" name="Rectangle 2"/>
          <p:cNvSpPr>
            <a:spLocks noGrp="1" noChangeArrowheads="1"/>
          </p:cNvSpPr>
          <p:nvPr>
            <p:ph type="title" idx="4294967295"/>
          </p:nvPr>
        </p:nvSpPr>
        <p:spPr>
          <a:xfrm>
            <a:off x="1026543" y="190500"/>
            <a:ext cx="7585075" cy="898525"/>
          </a:xfrm>
        </p:spPr>
        <p:txBody>
          <a:bodyPr>
            <a:normAutofit/>
          </a:bodyPr>
          <a:lstStyle/>
          <a:p>
            <a:pPr fontAlgn="auto">
              <a:lnSpc>
                <a:spcPct val="85000"/>
              </a:lnSpc>
              <a:spcAft>
                <a:spcPts val="0"/>
              </a:spcAft>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cap="none" dirty="0">
                <a:solidFill>
                  <a:srgbClr val="FFFF00"/>
                </a:solidFill>
                <a:latin typeface="Arial" panose="020B0604020202020204" pitchFamily="34" charset="0"/>
                <a:ea typeface="ＭＳ Ｐゴシック" charset="0"/>
                <a:cs typeface="Arial" panose="020B0604020202020204" pitchFamily="34" charset="0"/>
              </a:rPr>
              <a:t>Four Causes of Stress Injury</a:t>
            </a:r>
            <a:endParaRPr lang="en-US"/>
          </a:p>
        </p:txBody>
      </p:sp>
      <p:sp>
        <p:nvSpPr>
          <p:cNvPr id="4" name="Down Arrow 3"/>
          <p:cNvSpPr/>
          <p:nvPr/>
        </p:nvSpPr>
        <p:spPr>
          <a:xfrm>
            <a:off x="1308100" y="1617663"/>
            <a:ext cx="542925" cy="481012"/>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Down Arrow 19"/>
          <p:cNvSpPr/>
          <p:nvPr/>
        </p:nvSpPr>
        <p:spPr>
          <a:xfrm>
            <a:off x="3286125" y="1600200"/>
            <a:ext cx="542925" cy="481013"/>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Down Arrow 20"/>
          <p:cNvSpPr/>
          <p:nvPr/>
        </p:nvSpPr>
        <p:spPr>
          <a:xfrm>
            <a:off x="5335588" y="1617663"/>
            <a:ext cx="544512" cy="481012"/>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Down Arrow 21"/>
          <p:cNvSpPr/>
          <p:nvPr/>
        </p:nvSpPr>
        <p:spPr>
          <a:xfrm>
            <a:off x="7421563" y="1600200"/>
            <a:ext cx="542925" cy="481013"/>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10"/>
          <p:cNvSpPr txBox="1">
            <a:spLocks noChangeArrowheads="1"/>
          </p:cNvSpPr>
          <p:nvPr/>
        </p:nvSpPr>
        <p:spPr>
          <a:xfrm>
            <a:off x="769938" y="3175000"/>
            <a:ext cx="1804987" cy="2421176"/>
          </a:xfrm>
          <a:prstGeom prst="rect">
            <a:avLst/>
          </a:prstGeom>
        </p:spPr>
        <p:txBody>
          <a:bodyPr lIns="0" tIns="0" rIns="0" bIns="0">
            <a:spAutoFit/>
          </a:bodyPr>
          <a:lstStyle>
            <a:lvl1pPr marL="342900" indent="-342900" algn="l" defTabSz="914400" rtl="0" eaLnBrk="1" latinLnBrk="0" hangingPunct="1">
              <a:spcBef>
                <a:spcPts val="2000"/>
              </a:spcBef>
              <a:buClr>
                <a:srgbClr val="FF0000"/>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rgbClr val="FF0000"/>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fontAlgn="auto">
              <a:spcBef>
                <a:spcPts val="800"/>
              </a:spcBef>
              <a:spcAft>
                <a:spcPts val="0"/>
              </a:spcAft>
              <a:buFont typeface="Wingdings 2" pitchFamily="18" charset="2"/>
              <a:buNone/>
              <a:defRPr/>
            </a:pPr>
            <a:r>
              <a:rPr lang="en-US" sz="1800" b="1" dirty="0">
                <a:solidFill>
                  <a:schemeClr val="bg1"/>
                </a:solidFill>
                <a:latin typeface="Arial" panose="020B0604020202020204" pitchFamily="34" charset="0"/>
                <a:ea typeface="ＭＳ Ｐゴシック" charset="0"/>
                <a:cs typeface="Arial" panose="020B0604020202020204" pitchFamily="34" charset="0"/>
              </a:rPr>
              <a:t>A </a:t>
            </a:r>
            <a:r>
              <a:rPr lang="en-US" sz="1800" b="1" u="sng" dirty="0">
                <a:solidFill>
                  <a:schemeClr val="bg1"/>
                </a:solidFill>
                <a:latin typeface="Arial" panose="020B0604020202020204" pitchFamily="34" charset="0"/>
                <a:ea typeface="ＭＳ Ｐゴシック" charset="0"/>
                <a:cs typeface="Arial" panose="020B0604020202020204" pitchFamily="34" charset="0"/>
              </a:rPr>
              <a:t>traumatic</a:t>
            </a:r>
            <a:r>
              <a:rPr lang="en-US" sz="1800" b="1" dirty="0">
                <a:solidFill>
                  <a:schemeClr val="bg1"/>
                </a:solidFill>
                <a:latin typeface="Arial" panose="020B0604020202020204" pitchFamily="34" charset="0"/>
                <a:ea typeface="ＭＳ Ｐゴシック" charset="0"/>
                <a:cs typeface="Arial" panose="020B0604020202020204" pitchFamily="34" charset="0"/>
              </a:rPr>
              <a:t> injury</a:t>
            </a:r>
          </a:p>
          <a:p>
            <a:pPr marL="0" indent="0" fontAlgn="auto">
              <a:spcBef>
                <a:spcPts val="800"/>
              </a:spcBef>
              <a:spcAft>
                <a:spcPts val="0"/>
              </a:spcAft>
              <a:buFont typeface="Wingdings 2" pitchFamily="18" charset="2"/>
              <a:buNone/>
              <a:defRPr/>
            </a:pPr>
            <a:r>
              <a:rPr lang="en-US" sz="1800" dirty="0">
                <a:solidFill>
                  <a:schemeClr val="bg1"/>
                </a:solidFill>
                <a:latin typeface="Arial" panose="020B0604020202020204" pitchFamily="34" charset="0"/>
                <a:cs typeface="Arial" panose="020B0604020202020204" pitchFamily="34" charset="0"/>
              </a:rPr>
              <a:t>Due to an experience of death-provoking terror,  horror or helplessness</a:t>
            </a:r>
          </a:p>
          <a:p>
            <a:pPr fontAlgn="auto">
              <a:spcBef>
                <a:spcPts val="800"/>
              </a:spcBef>
              <a:spcAft>
                <a:spcPts val="0"/>
              </a:spcAft>
              <a:defRPr/>
            </a:pPr>
            <a:endParaRPr lang="en-US" sz="1800" dirty="0">
              <a:ea typeface="ＭＳ Ｐゴシック" charset="0"/>
              <a:cs typeface="ＭＳ Ｐゴシック" charset="0"/>
            </a:endParaRPr>
          </a:p>
        </p:txBody>
      </p:sp>
      <p:sp>
        <p:nvSpPr>
          <p:cNvPr id="47127" name="Rectangle 10"/>
          <p:cNvSpPr txBox="1">
            <a:spLocks noChangeArrowheads="1"/>
          </p:cNvSpPr>
          <p:nvPr/>
        </p:nvSpPr>
        <p:spPr bwMode="auto">
          <a:xfrm>
            <a:off x="2971800" y="3175000"/>
            <a:ext cx="1590675" cy="176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ts val="800"/>
              </a:spcBef>
              <a:buClr>
                <a:srgbClr val="FF0000"/>
              </a:buClr>
              <a:buSzPct val="90000"/>
              <a:buFont typeface="Wingdings 2" panose="05020102010507070707" pitchFamily="18" charset="2"/>
              <a:buNone/>
            </a:pPr>
            <a:r>
              <a:rPr lang="en-US" altLang="en-US" sz="1800" b="1" dirty="0">
                <a:solidFill>
                  <a:schemeClr val="bg1"/>
                </a:solidFill>
                <a:latin typeface="Arial" panose="020B0604020202020204" pitchFamily="34" charset="0"/>
                <a:cs typeface="Arial" panose="020B0604020202020204" pitchFamily="34" charset="0"/>
              </a:rPr>
              <a:t>A </a:t>
            </a:r>
            <a:r>
              <a:rPr lang="en-US" altLang="en-US" sz="1800" b="1" u="sng" dirty="0">
                <a:solidFill>
                  <a:schemeClr val="bg1"/>
                </a:solidFill>
                <a:latin typeface="Arial" panose="020B0604020202020204" pitchFamily="34" charset="0"/>
                <a:cs typeface="Arial" panose="020B0604020202020204" pitchFamily="34" charset="0"/>
              </a:rPr>
              <a:t>grief</a:t>
            </a:r>
            <a:r>
              <a:rPr lang="en-US" altLang="en-US" sz="1800" b="1" dirty="0">
                <a:solidFill>
                  <a:schemeClr val="bg1"/>
                </a:solidFill>
                <a:latin typeface="Arial" panose="020B0604020202020204" pitchFamily="34" charset="0"/>
                <a:cs typeface="Arial" panose="020B0604020202020204" pitchFamily="34" charset="0"/>
              </a:rPr>
              <a:t> injury</a:t>
            </a:r>
          </a:p>
          <a:p>
            <a:pPr eaLnBrk="1" hangingPunct="1">
              <a:lnSpc>
                <a:spcPct val="100000"/>
              </a:lnSpc>
              <a:spcBef>
                <a:spcPts val="800"/>
              </a:spcBef>
              <a:buClr>
                <a:srgbClr val="FF0000"/>
              </a:buClr>
              <a:buSzPct val="90000"/>
              <a:buFont typeface="Wingdings 2" panose="05020102010507070707" pitchFamily="18" charset="2"/>
              <a:buNone/>
            </a:pPr>
            <a:r>
              <a:rPr lang="en-US" altLang="en-US" sz="1800" dirty="0">
                <a:solidFill>
                  <a:schemeClr val="bg1"/>
                </a:solidFill>
                <a:latin typeface="Arial" panose="020B0604020202020204" pitchFamily="34" charset="0"/>
                <a:cs typeface="Arial" panose="020B0604020202020204" pitchFamily="34" charset="0"/>
              </a:rPr>
              <a:t>Due to the loss of cherished people, things or parts of oneself</a:t>
            </a:r>
          </a:p>
        </p:txBody>
      </p:sp>
      <p:sp>
        <p:nvSpPr>
          <p:cNvPr id="47128" name="Rectangle 10"/>
          <p:cNvSpPr txBox="1">
            <a:spLocks noChangeArrowheads="1"/>
          </p:cNvSpPr>
          <p:nvPr/>
        </p:nvSpPr>
        <p:spPr bwMode="auto">
          <a:xfrm>
            <a:off x="4806950" y="3175000"/>
            <a:ext cx="1928813" cy="176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ts val="800"/>
              </a:spcBef>
              <a:buClr>
                <a:srgbClr val="FF0000"/>
              </a:buClr>
              <a:buSzPct val="90000"/>
              <a:buFont typeface="Wingdings 2" panose="05020102010507070707" pitchFamily="18" charset="2"/>
              <a:buNone/>
            </a:pPr>
            <a:r>
              <a:rPr lang="en-US" altLang="en-US" sz="1800" b="1" dirty="0">
                <a:solidFill>
                  <a:schemeClr val="bg1"/>
                </a:solidFill>
                <a:latin typeface="Arial" panose="020B0604020202020204" pitchFamily="34" charset="0"/>
                <a:cs typeface="Arial" panose="020B0604020202020204" pitchFamily="34" charset="0"/>
              </a:rPr>
              <a:t>A </a:t>
            </a:r>
            <a:r>
              <a:rPr lang="en-US" altLang="en-US" sz="1800" b="1" u="sng" dirty="0">
                <a:solidFill>
                  <a:schemeClr val="bg1"/>
                </a:solidFill>
                <a:latin typeface="Arial" panose="020B0604020202020204" pitchFamily="34" charset="0"/>
                <a:cs typeface="Arial" panose="020B0604020202020204" pitchFamily="34" charset="0"/>
              </a:rPr>
              <a:t>moral</a:t>
            </a:r>
            <a:r>
              <a:rPr lang="en-US" altLang="en-US" sz="1800" b="1" dirty="0">
                <a:solidFill>
                  <a:schemeClr val="bg1"/>
                </a:solidFill>
                <a:latin typeface="Arial" panose="020B0604020202020204" pitchFamily="34" charset="0"/>
                <a:cs typeface="Arial" panose="020B0604020202020204" pitchFamily="34" charset="0"/>
              </a:rPr>
              <a:t> injury</a:t>
            </a:r>
          </a:p>
          <a:p>
            <a:pPr eaLnBrk="1" hangingPunct="1">
              <a:lnSpc>
                <a:spcPct val="100000"/>
              </a:lnSpc>
              <a:spcBef>
                <a:spcPts val="800"/>
              </a:spcBef>
              <a:buClr>
                <a:srgbClr val="FF0000"/>
              </a:buClr>
              <a:buSzPct val="90000"/>
              <a:buFont typeface="Wingdings 2" panose="05020102010507070707" pitchFamily="18" charset="2"/>
              <a:buNone/>
            </a:pPr>
            <a:r>
              <a:rPr lang="en-US" altLang="en-US" sz="1800" dirty="0">
                <a:solidFill>
                  <a:schemeClr val="bg1"/>
                </a:solidFill>
                <a:latin typeface="Arial" panose="020B0604020202020204" pitchFamily="34" charset="0"/>
                <a:cs typeface="Arial" panose="020B0604020202020204" pitchFamily="34" charset="0"/>
              </a:rPr>
              <a:t>Due to behaviors or the witnessing of behaviors that violate moral values</a:t>
            </a:r>
          </a:p>
        </p:txBody>
      </p:sp>
      <p:sp>
        <p:nvSpPr>
          <p:cNvPr id="26" name="Rectangle 10"/>
          <p:cNvSpPr txBox="1">
            <a:spLocks noChangeArrowheads="1"/>
          </p:cNvSpPr>
          <p:nvPr/>
        </p:nvSpPr>
        <p:spPr>
          <a:xfrm>
            <a:off x="6942138" y="3155950"/>
            <a:ext cx="1971675" cy="2421176"/>
          </a:xfrm>
          <a:prstGeom prst="rect">
            <a:avLst/>
          </a:prstGeom>
        </p:spPr>
        <p:txBody>
          <a:bodyPr lIns="0" tIns="0" rIns="0" bIns="0">
            <a:spAutoFit/>
          </a:bodyPr>
          <a:lstStyle>
            <a:lvl1pPr marL="342900" indent="-342900" algn="l" defTabSz="914400" rtl="0" eaLnBrk="1" latinLnBrk="0" hangingPunct="1">
              <a:spcBef>
                <a:spcPts val="2000"/>
              </a:spcBef>
              <a:buClr>
                <a:srgbClr val="FF0000"/>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rgbClr val="FF0000"/>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fontAlgn="auto">
              <a:spcBef>
                <a:spcPts val="800"/>
              </a:spcBef>
              <a:spcAft>
                <a:spcPts val="0"/>
              </a:spcAft>
              <a:buFont typeface="Wingdings 2" pitchFamily="18" charset="2"/>
              <a:buNone/>
              <a:defRPr/>
            </a:pPr>
            <a:r>
              <a:rPr lang="en-US" sz="1800" b="1" dirty="0">
                <a:solidFill>
                  <a:schemeClr val="bg1"/>
                </a:solidFill>
                <a:latin typeface="Arial" panose="020B0604020202020204" pitchFamily="34" charset="0"/>
                <a:ea typeface="ＭＳ Ｐゴシック" charset="0"/>
                <a:cs typeface="Arial" panose="020B0604020202020204" pitchFamily="34" charset="0"/>
              </a:rPr>
              <a:t>A </a:t>
            </a:r>
            <a:r>
              <a:rPr lang="en-US" sz="1800" b="1" u="sng" dirty="0">
                <a:solidFill>
                  <a:schemeClr val="bg1"/>
                </a:solidFill>
                <a:latin typeface="Arial" panose="020B0604020202020204" pitchFamily="34" charset="0"/>
                <a:ea typeface="ＭＳ Ｐゴシック" charset="0"/>
                <a:cs typeface="Arial" panose="020B0604020202020204" pitchFamily="34" charset="0"/>
              </a:rPr>
              <a:t>fatigue</a:t>
            </a:r>
            <a:r>
              <a:rPr lang="en-US" sz="1800" b="1" dirty="0">
                <a:solidFill>
                  <a:schemeClr val="bg1"/>
                </a:solidFill>
                <a:latin typeface="Arial" panose="020B0604020202020204" pitchFamily="34" charset="0"/>
                <a:ea typeface="ＭＳ Ｐゴシック" charset="0"/>
                <a:cs typeface="Arial" panose="020B0604020202020204" pitchFamily="34" charset="0"/>
              </a:rPr>
              <a:t> injury</a:t>
            </a:r>
          </a:p>
          <a:p>
            <a:pPr marL="0" indent="0" fontAlgn="auto">
              <a:spcBef>
                <a:spcPts val="800"/>
              </a:spcBef>
              <a:spcAft>
                <a:spcPts val="0"/>
              </a:spcAft>
              <a:buFont typeface="Wingdings 2" pitchFamily="18" charset="2"/>
              <a:buNone/>
              <a:defRPr/>
            </a:pPr>
            <a:r>
              <a:rPr lang="en-US" sz="1800" dirty="0">
                <a:solidFill>
                  <a:schemeClr val="bg1"/>
                </a:solidFill>
                <a:latin typeface="Arial" panose="020B0604020202020204" pitchFamily="34" charset="0"/>
                <a:cs typeface="Arial" panose="020B0604020202020204" pitchFamily="34" charset="0"/>
              </a:rPr>
              <a:t>Due to the accumulation of stress from all sources over time without sufficient rest and recovery</a:t>
            </a:r>
          </a:p>
          <a:p>
            <a:pPr marL="231775" indent="-231775" fontAlgn="auto">
              <a:spcBef>
                <a:spcPts val="800"/>
              </a:spcBef>
              <a:spcAft>
                <a:spcPts val="0"/>
              </a:spcAft>
              <a:defRPr/>
            </a:pPr>
            <a:endParaRPr lang="en-US" sz="1800" dirty="0">
              <a:solidFill>
                <a:srgbClr val="103154"/>
              </a:solidFill>
            </a:endParaRPr>
          </a:p>
        </p:txBody>
      </p:sp>
      <p:sp>
        <p:nvSpPr>
          <p:cNvPr id="47130" name="TextBox 23"/>
          <p:cNvSpPr txBox="1">
            <a:spLocks noChangeArrowheads="1"/>
          </p:cNvSpPr>
          <p:nvPr/>
        </p:nvSpPr>
        <p:spPr bwMode="auto">
          <a:xfrm>
            <a:off x="609600" y="6019800"/>
            <a:ext cx="800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1200" b="1" dirty="0">
                <a:solidFill>
                  <a:srgbClr val="FFFF00"/>
                </a:solidFill>
                <a:latin typeface="Arial" panose="020B0604020202020204" pitchFamily="34" charset="0"/>
              </a:rPr>
              <a:t> From </a:t>
            </a:r>
            <a:r>
              <a:rPr lang="en-US" altLang="en-US" sz="1200" b="1" i="1" dirty="0">
                <a:solidFill>
                  <a:srgbClr val="FFFF00"/>
                </a:solidFill>
                <a:latin typeface="Arial" panose="020B0604020202020204" pitchFamily="34" charset="0"/>
              </a:rPr>
              <a:t>“Stress First Aid for Firefighters and EMS Personnel” </a:t>
            </a:r>
            <a:r>
              <a:rPr lang="en-US" altLang="en-US" sz="1200" b="1" dirty="0">
                <a:solidFill>
                  <a:srgbClr val="FFFF00"/>
                </a:solidFill>
                <a:latin typeface="Arial" panose="020B0604020202020204" pitchFamily="34" charset="0"/>
              </a:rPr>
              <a:t>by the National Fallen Firefighters Foundation</a:t>
            </a:r>
          </a:p>
        </p:txBody>
      </p:sp>
    </p:spTree>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0075" y="361950"/>
            <a:ext cx="7772400" cy="914400"/>
          </a:xfrm>
        </p:spPr>
        <p:txBody>
          <a:bodyPr/>
          <a:lstStyle/>
          <a:p>
            <a:pPr fontAlgn="auto">
              <a:spcAft>
                <a:spcPts val="0"/>
              </a:spcAft>
              <a:defRPr/>
            </a:pPr>
            <a:r>
              <a:rPr lang="en-US" dirty="0"/>
              <a:t> </a:t>
            </a:r>
            <a:r>
              <a:rPr lang="en-US" b="1" cap="none" dirty="0">
                <a:solidFill>
                  <a:srgbClr val="FFFF00"/>
                </a:solidFill>
                <a:latin typeface="Arial" panose="020B0604020202020204" pitchFamily="34" charset="0"/>
                <a:cs typeface="Arial" panose="020B0604020202020204" pitchFamily="34" charset="0"/>
              </a:rPr>
              <a:t>Types </a:t>
            </a:r>
            <a:r>
              <a:rPr lang="en-US" sz="3200" b="1" cap="none" dirty="0">
                <a:solidFill>
                  <a:srgbClr val="FFFF00"/>
                </a:solidFill>
                <a:latin typeface="Arial" panose="020B0604020202020204" pitchFamily="34" charset="0"/>
                <a:cs typeface="Arial" panose="020B0604020202020204" pitchFamily="34" charset="0"/>
              </a:rPr>
              <a:t>of</a:t>
            </a:r>
            <a:r>
              <a:rPr lang="en-US" b="1" cap="none" dirty="0">
                <a:solidFill>
                  <a:srgbClr val="FFFF00"/>
                </a:solidFill>
                <a:latin typeface="Arial" panose="020B0604020202020204" pitchFamily="34" charset="0"/>
                <a:cs typeface="Arial" panose="020B0604020202020204" pitchFamily="34" charset="0"/>
              </a:rPr>
              <a:t> Stress</a:t>
            </a:r>
            <a:endParaRPr lang="en-US"/>
          </a:p>
        </p:txBody>
      </p:sp>
      <p:sp>
        <p:nvSpPr>
          <p:cNvPr id="4099" name="Rectangle 3"/>
          <p:cNvSpPr>
            <a:spLocks noGrp="1" noChangeArrowheads="1"/>
          </p:cNvSpPr>
          <p:nvPr>
            <p:ph sz="quarter" idx="13"/>
          </p:nvPr>
        </p:nvSpPr>
        <p:spPr>
          <a:xfrm>
            <a:off x="457200" y="1600200"/>
            <a:ext cx="8686800" cy="4525963"/>
          </a:xfrm>
        </p:spPr>
        <p:txBody>
          <a:bodyPr/>
          <a:lstStyle/>
          <a:p>
            <a:pPr fontAlgn="auto">
              <a:spcAft>
                <a:spcPts val="0"/>
              </a:spcAft>
              <a:defRPr/>
            </a:pPr>
            <a:r>
              <a:rPr lang="en-US" sz="3200" b="1" cap="none" dirty="0">
                <a:solidFill>
                  <a:schemeClr val="bg1"/>
                </a:solidFill>
              </a:rPr>
              <a:t>Cumulative:</a:t>
            </a:r>
          </a:p>
          <a:p>
            <a:pPr lvl="1" fontAlgn="auto">
              <a:spcAft>
                <a:spcPts val="0"/>
              </a:spcAft>
              <a:defRPr/>
            </a:pPr>
            <a:r>
              <a:rPr lang="en-US" cap="none" dirty="0">
                <a:solidFill>
                  <a:srgbClr val="FFFF00"/>
                </a:solidFill>
              </a:rPr>
              <a:t>Off duty Stress</a:t>
            </a:r>
          </a:p>
          <a:p>
            <a:pPr lvl="1" fontAlgn="auto">
              <a:spcAft>
                <a:spcPts val="0"/>
              </a:spcAft>
              <a:defRPr/>
            </a:pPr>
            <a:r>
              <a:rPr lang="en-US" cap="none" dirty="0">
                <a:solidFill>
                  <a:srgbClr val="FFFF00"/>
                </a:solidFill>
              </a:rPr>
              <a:t>On duty Stress</a:t>
            </a:r>
          </a:p>
          <a:p>
            <a:pPr lvl="1" fontAlgn="auto">
              <a:spcAft>
                <a:spcPts val="0"/>
              </a:spcAft>
              <a:buFontTx/>
              <a:buNone/>
              <a:defRPr/>
            </a:pPr>
            <a:endParaRPr lang="en-US" cap="none" dirty="0">
              <a:solidFill>
                <a:schemeClr val="bg1"/>
              </a:solidFill>
            </a:endParaRPr>
          </a:p>
          <a:p>
            <a:pPr fontAlgn="auto">
              <a:spcAft>
                <a:spcPts val="0"/>
              </a:spcAft>
              <a:defRPr/>
            </a:pPr>
            <a:r>
              <a:rPr lang="en-US" sz="3200" b="1" cap="none" dirty="0">
                <a:solidFill>
                  <a:schemeClr val="bg1"/>
                </a:solidFill>
              </a:rPr>
              <a:t>Potentially Traumatic Events (PTEs</a:t>
            </a:r>
            <a:r>
              <a:rPr lang="en-US" sz="3200" cap="none" dirty="0">
                <a:solidFill>
                  <a:schemeClr val="bg1"/>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28600"/>
            <a:ext cx="7772400" cy="1133475"/>
          </a:xfrm>
        </p:spPr>
        <p:txBody>
          <a:bodyPr>
            <a:normAutofit/>
          </a:bodyPr>
          <a:lstStyle/>
          <a:p>
            <a:pPr algn="r" fontAlgn="auto">
              <a:spcAft>
                <a:spcPts val="0"/>
              </a:spcAft>
              <a:defRPr/>
            </a:pPr>
            <a:r>
              <a:rPr lang="en-US" sz="3200" b="1" cap="none" dirty="0">
                <a:solidFill>
                  <a:srgbClr val="FFFF00"/>
                </a:solidFill>
                <a:latin typeface="Arial" panose="020B0604020202020204" pitchFamily="34" charset="0"/>
                <a:cs typeface="Arial" panose="020B0604020202020204" pitchFamily="34" charset="0"/>
              </a:rPr>
              <a:t>Off Duty Cumulative Stress</a:t>
            </a:r>
          </a:p>
        </p:txBody>
      </p:sp>
      <p:sp>
        <p:nvSpPr>
          <p:cNvPr id="5123" name="Rectangle 3"/>
          <p:cNvSpPr>
            <a:spLocks noGrp="1" noChangeArrowheads="1"/>
          </p:cNvSpPr>
          <p:nvPr>
            <p:ph sz="quarter" idx="13"/>
          </p:nvPr>
        </p:nvSpPr>
        <p:spPr>
          <a:xfrm>
            <a:off x="1295400" y="1447800"/>
            <a:ext cx="6705600" cy="4343400"/>
          </a:xfrm>
        </p:spPr>
        <p:txBody>
          <a:bodyPr>
            <a:normAutofit fontScale="77500" lnSpcReduction="20000"/>
          </a:bodyPr>
          <a:lstStyle/>
          <a:p>
            <a:pPr marL="0" indent="0" algn="ctr" fontAlgn="auto">
              <a:spcAft>
                <a:spcPts val="0"/>
              </a:spcAft>
              <a:buNone/>
              <a:defRPr/>
            </a:pPr>
            <a:r>
              <a:rPr lang="en-US" sz="4100" cap="none" dirty="0">
                <a:solidFill>
                  <a:schemeClr val="bg1"/>
                </a:solidFill>
                <a:latin typeface="Arial" panose="020B0604020202020204" pitchFamily="34" charset="0"/>
                <a:cs typeface="Arial" panose="020B0604020202020204" pitchFamily="34" charset="0"/>
              </a:rPr>
              <a:t>Family and relationship issues </a:t>
            </a:r>
          </a:p>
          <a:p>
            <a:pPr marL="0" indent="0" algn="ctr" fontAlgn="auto">
              <a:spcAft>
                <a:spcPts val="0"/>
              </a:spcAft>
              <a:buNone/>
              <a:defRPr/>
            </a:pPr>
            <a:r>
              <a:rPr lang="en-US" sz="4100" cap="none" dirty="0">
                <a:solidFill>
                  <a:schemeClr val="bg1"/>
                </a:solidFill>
                <a:latin typeface="Arial" panose="020B0604020202020204" pitchFamily="34" charset="0"/>
                <a:cs typeface="Arial" panose="020B0604020202020204" pitchFamily="34" charset="0"/>
              </a:rPr>
              <a:t>Finances</a:t>
            </a:r>
          </a:p>
          <a:p>
            <a:pPr marL="0" indent="0" algn="ctr" fontAlgn="auto">
              <a:spcAft>
                <a:spcPts val="0"/>
              </a:spcAft>
              <a:buNone/>
              <a:defRPr/>
            </a:pPr>
            <a:r>
              <a:rPr lang="en-US" sz="4100" cap="none" dirty="0">
                <a:solidFill>
                  <a:schemeClr val="bg1"/>
                </a:solidFill>
                <a:latin typeface="Arial" panose="020B0604020202020204" pitchFamily="34" charset="0"/>
                <a:cs typeface="Arial" panose="020B0604020202020204" pitchFamily="34" charset="0"/>
              </a:rPr>
              <a:t>Health issues</a:t>
            </a:r>
          </a:p>
          <a:p>
            <a:pPr marL="0" indent="0" algn="ctr" fontAlgn="auto">
              <a:spcAft>
                <a:spcPts val="0"/>
              </a:spcAft>
              <a:buNone/>
              <a:defRPr/>
            </a:pPr>
            <a:r>
              <a:rPr lang="en-US" sz="4100" cap="none" dirty="0">
                <a:solidFill>
                  <a:schemeClr val="bg1"/>
                </a:solidFill>
                <a:latin typeface="Arial" panose="020B0604020202020204" pitchFamily="34" charset="0"/>
                <a:cs typeface="Arial" panose="020B0604020202020204" pitchFamily="34" charset="0"/>
              </a:rPr>
              <a:t>Change</a:t>
            </a:r>
          </a:p>
          <a:p>
            <a:pPr marL="0" indent="0" algn="ctr" fontAlgn="auto">
              <a:spcAft>
                <a:spcPts val="0"/>
              </a:spcAft>
              <a:buNone/>
              <a:defRPr/>
            </a:pPr>
            <a:r>
              <a:rPr lang="en-US" sz="4100" cap="none" dirty="0">
                <a:solidFill>
                  <a:schemeClr val="bg1"/>
                </a:solidFill>
                <a:latin typeface="Arial" panose="020B0604020202020204" pitchFamily="34" charset="0"/>
                <a:cs typeface="Arial" panose="020B0604020202020204" pitchFamily="34" charset="0"/>
              </a:rPr>
              <a:t>Loss</a:t>
            </a:r>
          </a:p>
          <a:p>
            <a:pPr marL="0" indent="0" algn="ctr" fontAlgn="auto">
              <a:spcAft>
                <a:spcPts val="0"/>
              </a:spcAft>
              <a:buNone/>
              <a:defRPr/>
            </a:pPr>
            <a:r>
              <a:rPr lang="en-US" sz="4100" cap="none" dirty="0">
                <a:solidFill>
                  <a:schemeClr val="bg1"/>
                </a:solidFill>
                <a:latin typeface="Arial" panose="020B0604020202020204" pitchFamily="34" charset="0"/>
                <a:cs typeface="Arial" panose="020B0604020202020204" pitchFamily="34" charset="0"/>
              </a:rPr>
              <a:t>No time for relaxation</a:t>
            </a:r>
          </a:p>
          <a:p>
            <a:pPr marL="0" indent="0" algn="ctr" fontAlgn="auto">
              <a:spcAft>
                <a:spcPts val="0"/>
              </a:spcAft>
              <a:buNone/>
              <a:defRPr/>
            </a:pPr>
            <a:r>
              <a:rPr lang="en-US" sz="4100" cap="none" dirty="0">
                <a:solidFill>
                  <a:schemeClr val="bg1"/>
                </a:solidFill>
                <a:latin typeface="Arial" panose="020B0604020202020204" pitchFamily="34" charset="0"/>
                <a:cs typeface="Arial" panose="020B0604020202020204" pitchFamily="34" charset="0"/>
              </a:rPr>
              <a:t>Adverse effects of attempts to cope</a:t>
            </a:r>
          </a:p>
          <a:p>
            <a:pPr fontAlgn="auto">
              <a:spcAft>
                <a:spcPts val="0"/>
              </a:spcAft>
              <a:defRPr/>
            </a:pPr>
            <a:endParaRPr lang="en-US" sz="2600" cap="none" dirty="0">
              <a:solidFill>
                <a:schemeClr val="bg1"/>
              </a:solidFill>
              <a:latin typeface="Arial" panose="020B0604020202020204" pitchFamily="34" charset="0"/>
              <a:cs typeface="Arial" panose="020B0604020202020204" pitchFamily="34" charset="0"/>
            </a:endParaRPr>
          </a:p>
          <a:p>
            <a:pPr fontAlgn="auto">
              <a:spcAft>
                <a:spcPts val="0"/>
              </a:spcAft>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6629400" cy="838200"/>
          </a:xfrm>
        </p:spPr>
        <p:txBody>
          <a:bodyPr/>
          <a:lstStyle/>
          <a:p>
            <a:pPr algn="r" fontAlgn="auto">
              <a:spcAft>
                <a:spcPts val="0"/>
              </a:spcAft>
              <a:defRPr/>
            </a:pPr>
            <a:r>
              <a:rPr lang="en-US" b="1" cap="none" dirty="0">
                <a:solidFill>
                  <a:srgbClr val="FFFF00"/>
                </a:solidFill>
                <a:latin typeface="Arial" panose="020B0604020202020204" pitchFamily="34" charset="0"/>
                <a:cs typeface="Arial" panose="020B0604020202020204" pitchFamily="34" charset="0"/>
              </a:rPr>
              <a:t>On Duty Cumulative Stress</a:t>
            </a:r>
          </a:p>
        </p:txBody>
      </p:sp>
      <p:sp>
        <p:nvSpPr>
          <p:cNvPr id="3" name="Content Placeholder 2"/>
          <p:cNvSpPr>
            <a:spLocks noGrp="1"/>
          </p:cNvSpPr>
          <p:nvPr>
            <p:ph sz="quarter" idx="13"/>
          </p:nvPr>
        </p:nvSpPr>
        <p:spPr>
          <a:xfrm>
            <a:off x="609600" y="1295400"/>
            <a:ext cx="8229600" cy="5140325"/>
          </a:xfrm>
        </p:spPr>
        <p:txBody>
          <a:bodyPr>
            <a:normAutofit fontScale="92500" lnSpcReduction="10000"/>
          </a:bodyPr>
          <a:lstStyle/>
          <a:p>
            <a:pPr fontAlgn="auto">
              <a:lnSpc>
                <a:spcPct val="90000"/>
              </a:lnSpc>
              <a:spcAft>
                <a:spcPts val="0"/>
              </a:spcAft>
              <a:buFont typeface="Wingdings" panose="05000000000000000000" pitchFamily="2" charset="2"/>
              <a:buNone/>
              <a:defRPr/>
            </a:pPr>
            <a:endParaRPr lang="en-US" sz="2800" b="1" dirty="0">
              <a:solidFill>
                <a:schemeClr val="bg2">
                  <a:lumMod val="20000"/>
                  <a:lumOff val="80000"/>
                </a:schemeClr>
              </a:solidFill>
            </a:endParaRPr>
          </a:p>
          <a:p>
            <a:pPr fontAlgn="auto">
              <a:lnSpc>
                <a:spcPct val="90000"/>
              </a:lnSpc>
              <a:spcAft>
                <a:spcPts val="0"/>
              </a:spcAft>
              <a:buFont typeface="Wingdings" panose="05000000000000000000" pitchFamily="2" charset="2"/>
              <a:buNone/>
              <a:defRPr/>
            </a:pPr>
            <a:r>
              <a:rPr lang="en-US" sz="2800" cap="none" dirty="0">
                <a:solidFill>
                  <a:srgbClr val="FFFF00"/>
                </a:solidFill>
                <a:latin typeface="Arial" panose="020B0604020202020204" pitchFamily="34" charset="0"/>
                <a:cs typeface="Arial" panose="020B0604020202020204" pitchFamily="34" charset="0"/>
              </a:rPr>
              <a:t>Departmental Issues:</a:t>
            </a:r>
          </a:p>
          <a:p>
            <a:pPr fontAlgn="auto">
              <a:lnSpc>
                <a:spcPct val="90000"/>
              </a:lnSpc>
              <a:spcAft>
                <a:spcPts val="0"/>
              </a:spcAft>
              <a:defRPr/>
            </a:pPr>
            <a:r>
              <a:rPr lang="en-US" sz="2400" cap="none" dirty="0">
                <a:solidFill>
                  <a:schemeClr val="bg1"/>
                </a:solidFill>
                <a:latin typeface="Arial" panose="020B0604020202020204" pitchFamily="34" charset="0"/>
                <a:cs typeface="Arial" panose="020B0604020202020204" pitchFamily="34" charset="0"/>
              </a:rPr>
              <a:t>Multiple and difficult incidents</a:t>
            </a:r>
          </a:p>
          <a:p>
            <a:pPr fontAlgn="auto">
              <a:lnSpc>
                <a:spcPct val="90000"/>
              </a:lnSpc>
              <a:spcAft>
                <a:spcPts val="0"/>
              </a:spcAft>
              <a:defRPr/>
            </a:pPr>
            <a:r>
              <a:rPr lang="en-US" sz="2400" cap="none" dirty="0">
                <a:solidFill>
                  <a:schemeClr val="bg1"/>
                </a:solidFill>
                <a:latin typeface="Arial" panose="020B0604020202020204" pitchFamily="34" charset="0"/>
                <a:cs typeface="Arial" panose="020B0604020202020204" pitchFamily="34" charset="0"/>
              </a:rPr>
              <a:t>Personnel conflicts</a:t>
            </a:r>
          </a:p>
          <a:p>
            <a:pPr fontAlgn="auto">
              <a:lnSpc>
                <a:spcPct val="90000"/>
              </a:lnSpc>
              <a:spcAft>
                <a:spcPts val="0"/>
              </a:spcAft>
              <a:defRPr/>
            </a:pPr>
            <a:r>
              <a:rPr lang="en-US" sz="2400" cap="none" dirty="0">
                <a:solidFill>
                  <a:schemeClr val="bg1"/>
                </a:solidFill>
                <a:latin typeface="Arial" panose="020B0604020202020204" pitchFamily="34" charset="0"/>
                <a:cs typeface="Arial" panose="020B0604020202020204" pitchFamily="34" charset="0"/>
              </a:rPr>
              <a:t>Overtime or long hours</a:t>
            </a:r>
          </a:p>
          <a:p>
            <a:pPr fontAlgn="auto">
              <a:lnSpc>
                <a:spcPct val="90000"/>
              </a:lnSpc>
              <a:spcAft>
                <a:spcPts val="0"/>
              </a:spcAft>
              <a:defRPr/>
            </a:pPr>
            <a:r>
              <a:rPr lang="en-US" sz="2400" cap="none" dirty="0">
                <a:solidFill>
                  <a:schemeClr val="bg1"/>
                </a:solidFill>
                <a:latin typeface="Arial" panose="020B0604020202020204" pitchFamily="34" charset="0"/>
                <a:cs typeface="Arial" panose="020B0604020202020204" pitchFamily="34" charset="0"/>
              </a:rPr>
              <a:t>Policies are not followed</a:t>
            </a:r>
          </a:p>
          <a:p>
            <a:pPr fontAlgn="auto">
              <a:lnSpc>
                <a:spcPct val="90000"/>
              </a:lnSpc>
              <a:spcAft>
                <a:spcPts val="0"/>
              </a:spcAft>
              <a:buFont typeface="Wingdings" panose="05000000000000000000" pitchFamily="2" charset="2"/>
              <a:buNone/>
              <a:defRPr/>
            </a:pPr>
            <a:endParaRPr lang="en-US" sz="2800" b="1" cap="none" dirty="0">
              <a:solidFill>
                <a:schemeClr val="bg1"/>
              </a:solidFill>
              <a:latin typeface="Arial" panose="020B0604020202020204" pitchFamily="34" charset="0"/>
              <a:cs typeface="Arial" panose="020B0604020202020204" pitchFamily="34" charset="0"/>
            </a:endParaRPr>
          </a:p>
          <a:p>
            <a:pPr fontAlgn="auto">
              <a:lnSpc>
                <a:spcPct val="90000"/>
              </a:lnSpc>
              <a:spcAft>
                <a:spcPts val="0"/>
              </a:spcAft>
              <a:buFont typeface="Wingdings" panose="05000000000000000000" pitchFamily="2" charset="2"/>
              <a:buNone/>
              <a:defRPr/>
            </a:pPr>
            <a:r>
              <a:rPr lang="en-US" sz="2800" cap="none" dirty="0">
                <a:solidFill>
                  <a:srgbClr val="FFFF00"/>
                </a:solidFill>
                <a:latin typeface="Arial" panose="020B0604020202020204" pitchFamily="34" charset="0"/>
                <a:cs typeface="Arial" panose="020B0604020202020204" pitchFamily="34" charset="0"/>
              </a:rPr>
              <a:t>On Scene Issues:</a:t>
            </a:r>
          </a:p>
          <a:p>
            <a:pPr fontAlgn="auto">
              <a:lnSpc>
                <a:spcPct val="90000"/>
              </a:lnSpc>
              <a:spcAft>
                <a:spcPts val="0"/>
              </a:spcAft>
              <a:defRPr/>
            </a:pPr>
            <a:r>
              <a:rPr lang="en-US" sz="2400" cap="none" dirty="0">
                <a:solidFill>
                  <a:schemeClr val="bg1"/>
                </a:solidFill>
                <a:latin typeface="Arial" panose="020B0604020202020204" pitchFamily="34" charset="0"/>
                <a:cs typeface="Arial" panose="020B0604020202020204" pitchFamily="34" charset="0"/>
              </a:rPr>
              <a:t>Pandemonium / Chaos</a:t>
            </a:r>
          </a:p>
          <a:p>
            <a:pPr fontAlgn="auto">
              <a:lnSpc>
                <a:spcPct val="90000"/>
              </a:lnSpc>
              <a:spcAft>
                <a:spcPts val="0"/>
              </a:spcAft>
              <a:defRPr/>
            </a:pPr>
            <a:r>
              <a:rPr lang="en-US" sz="2400" cap="none" dirty="0">
                <a:solidFill>
                  <a:schemeClr val="bg1"/>
                </a:solidFill>
                <a:latin typeface="Arial" panose="020B0604020202020204" pitchFamily="34" charset="0"/>
                <a:cs typeface="Arial" panose="020B0604020202020204" pitchFamily="34" charset="0"/>
              </a:rPr>
              <a:t>Equipment failure</a:t>
            </a:r>
          </a:p>
          <a:p>
            <a:pPr fontAlgn="auto">
              <a:lnSpc>
                <a:spcPct val="90000"/>
              </a:lnSpc>
              <a:spcAft>
                <a:spcPts val="0"/>
              </a:spcAft>
              <a:defRPr/>
            </a:pPr>
            <a:r>
              <a:rPr lang="en-US" sz="2400" cap="none" dirty="0">
                <a:solidFill>
                  <a:schemeClr val="bg1"/>
                </a:solidFill>
                <a:latin typeface="Arial" panose="020B0604020202020204" pitchFamily="34" charset="0"/>
                <a:cs typeface="Arial" panose="020B0604020202020204" pitchFamily="34" charset="0"/>
              </a:rPr>
              <a:t>Family member’s reactions to loss:</a:t>
            </a:r>
          </a:p>
          <a:p>
            <a:pPr lvl="1" fontAlgn="auto">
              <a:lnSpc>
                <a:spcPct val="90000"/>
              </a:lnSpc>
              <a:spcAft>
                <a:spcPts val="0"/>
              </a:spcAft>
              <a:defRPr/>
            </a:pPr>
            <a:r>
              <a:rPr lang="en-US" sz="2400" i="1" cap="none" dirty="0">
                <a:solidFill>
                  <a:schemeClr val="bg1"/>
                </a:solidFill>
                <a:latin typeface="Arial" panose="020B0604020202020204" pitchFamily="34" charset="0"/>
                <a:cs typeface="Arial" panose="020B0604020202020204" pitchFamily="34" charset="0"/>
              </a:rPr>
              <a:t>“Death defying scream”</a:t>
            </a:r>
          </a:p>
          <a:p>
            <a:pPr fontAlgn="auto">
              <a:spcAft>
                <a:spcPts val="0"/>
              </a:spcAft>
              <a:defRPr/>
            </a:pPr>
            <a:endParaRPr lang="en-US" cap="none"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30705" y="533400"/>
            <a:ext cx="7772400" cy="1133475"/>
          </a:xfrm>
        </p:spPr>
        <p:txBody>
          <a:bodyPr>
            <a:normAutofit/>
          </a:bodyPr>
          <a:lstStyle/>
          <a:p>
            <a:pPr algn="r" fontAlgn="auto">
              <a:spcAft>
                <a:spcPts val="0"/>
              </a:spcAft>
              <a:defRPr/>
            </a:pPr>
            <a:r>
              <a:rPr lang="en-US" sz="3200" b="1" cap="none" dirty="0">
                <a:solidFill>
                  <a:srgbClr val="FFFF00"/>
                </a:solidFill>
                <a:latin typeface="Arial" panose="020B0604020202020204" pitchFamily="34" charset="0"/>
                <a:cs typeface="Arial" panose="020B0604020202020204" pitchFamily="34" charset="0"/>
              </a:rPr>
              <a:t>Common Effects Stress on Your Body</a:t>
            </a:r>
          </a:p>
        </p:txBody>
      </p:sp>
      <p:sp>
        <p:nvSpPr>
          <p:cNvPr id="46083" name="Rectangle 3"/>
          <p:cNvSpPr>
            <a:spLocks noGrp="1" noChangeArrowheads="1"/>
          </p:cNvSpPr>
          <p:nvPr>
            <p:ph sz="quarter" idx="13"/>
          </p:nvPr>
        </p:nvSpPr>
        <p:spPr>
          <a:xfrm>
            <a:off x="1676400" y="1828800"/>
            <a:ext cx="6172200" cy="4073525"/>
          </a:xfrm>
        </p:spPr>
        <p:txBody>
          <a:bodyPr>
            <a:normAutofit/>
          </a:bodyPr>
          <a:lstStyle/>
          <a:p>
            <a:pPr marL="0" indent="0" algn="ctr" fontAlgn="auto">
              <a:lnSpc>
                <a:spcPct val="90000"/>
              </a:lnSpc>
              <a:spcAft>
                <a:spcPts val="0"/>
              </a:spcAft>
              <a:buNone/>
              <a:defRPr/>
            </a:pPr>
            <a:r>
              <a:rPr lang="en-US" sz="3200" cap="none" dirty="0">
                <a:solidFill>
                  <a:schemeClr val="bg1"/>
                </a:solidFill>
                <a:latin typeface="Arial" panose="020B0604020202020204" pitchFamily="34" charset="0"/>
                <a:cs typeface="Arial" panose="020B0604020202020204" pitchFamily="34" charset="0"/>
              </a:rPr>
              <a:t>Sleep problems</a:t>
            </a:r>
          </a:p>
          <a:p>
            <a:pPr marL="0" indent="0" algn="ctr" fontAlgn="auto">
              <a:lnSpc>
                <a:spcPct val="90000"/>
              </a:lnSpc>
              <a:spcAft>
                <a:spcPts val="0"/>
              </a:spcAft>
              <a:buNone/>
              <a:defRPr/>
            </a:pPr>
            <a:r>
              <a:rPr lang="en-US" sz="3200" cap="none" dirty="0">
                <a:solidFill>
                  <a:schemeClr val="bg1"/>
                </a:solidFill>
                <a:latin typeface="Arial" panose="020B0604020202020204" pitchFamily="34" charset="0"/>
                <a:cs typeface="Arial" panose="020B0604020202020204" pitchFamily="34" charset="0"/>
              </a:rPr>
              <a:t>Headaches</a:t>
            </a:r>
          </a:p>
          <a:p>
            <a:pPr marL="0" indent="0" algn="ctr" fontAlgn="auto">
              <a:lnSpc>
                <a:spcPct val="90000"/>
              </a:lnSpc>
              <a:spcAft>
                <a:spcPts val="0"/>
              </a:spcAft>
              <a:buNone/>
              <a:defRPr/>
            </a:pPr>
            <a:r>
              <a:rPr lang="en-US" sz="3200" cap="none" dirty="0">
                <a:solidFill>
                  <a:schemeClr val="bg1"/>
                </a:solidFill>
                <a:latin typeface="Arial" panose="020B0604020202020204" pitchFamily="34" charset="0"/>
                <a:cs typeface="Arial" panose="020B0604020202020204" pitchFamily="34" charset="0"/>
              </a:rPr>
              <a:t>Muscle tension and pain</a:t>
            </a:r>
          </a:p>
          <a:p>
            <a:pPr marL="0" indent="0" algn="ctr" fontAlgn="auto">
              <a:lnSpc>
                <a:spcPct val="90000"/>
              </a:lnSpc>
              <a:spcAft>
                <a:spcPts val="0"/>
              </a:spcAft>
              <a:buNone/>
              <a:defRPr/>
            </a:pPr>
            <a:r>
              <a:rPr lang="en-US" sz="3200" cap="none" dirty="0">
                <a:solidFill>
                  <a:schemeClr val="bg1"/>
                </a:solidFill>
                <a:latin typeface="Arial" panose="020B0604020202020204" pitchFamily="34" charset="0"/>
                <a:cs typeface="Arial" panose="020B0604020202020204" pitchFamily="34" charset="0"/>
              </a:rPr>
              <a:t>Chest pain</a:t>
            </a:r>
          </a:p>
          <a:p>
            <a:pPr marL="0" indent="0" algn="ctr" fontAlgn="auto">
              <a:lnSpc>
                <a:spcPct val="90000"/>
              </a:lnSpc>
              <a:spcAft>
                <a:spcPts val="0"/>
              </a:spcAft>
              <a:buNone/>
              <a:defRPr/>
            </a:pPr>
            <a:r>
              <a:rPr lang="en-US" sz="3200" cap="none" dirty="0">
                <a:solidFill>
                  <a:schemeClr val="bg1"/>
                </a:solidFill>
                <a:latin typeface="Arial" panose="020B0604020202020204" pitchFamily="34" charset="0"/>
                <a:cs typeface="Arial" panose="020B0604020202020204" pitchFamily="34" charset="0"/>
              </a:rPr>
              <a:t>Fatigue</a:t>
            </a:r>
          </a:p>
          <a:p>
            <a:pPr marL="0" indent="0" algn="ctr" fontAlgn="auto">
              <a:lnSpc>
                <a:spcPct val="90000"/>
              </a:lnSpc>
              <a:spcAft>
                <a:spcPts val="0"/>
              </a:spcAft>
              <a:buNone/>
              <a:defRPr/>
            </a:pPr>
            <a:r>
              <a:rPr lang="en-US" sz="3200" cap="none" dirty="0">
                <a:solidFill>
                  <a:schemeClr val="bg1"/>
                </a:solidFill>
                <a:latin typeface="Arial" panose="020B0604020202020204" pitchFamily="34" charset="0"/>
                <a:cs typeface="Arial" panose="020B0604020202020204" pitchFamily="34" charset="0"/>
              </a:rPr>
              <a:t>Stomach upset</a:t>
            </a:r>
          </a:p>
          <a:p>
            <a:pPr marL="0" indent="0" algn="ctr" fontAlgn="auto">
              <a:lnSpc>
                <a:spcPct val="90000"/>
              </a:lnSpc>
              <a:spcAft>
                <a:spcPts val="0"/>
              </a:spcAft>
              <a:buNone/>
              <a:defRPr/>
            </a:pPr>
            <a:r>
              <a:rPr lang="en-US" sz="3200" cap="none" dirty="0">
                <a:solidFill>
                  <a:schemeClr val="bg1"/>
                </a:solidFill>
                <a:latin typeface="Arial" panose="020B0604020202020204" pitchFamily="34" charset="0"/>
                <a:cs typeface="Arial" panose="020B0604020202020204" pitchFamily="34" charset="0"/>
              </a:rPr>
              <a:t>Changes in sex drive</a:t>
            </a:r>
          </a:p>
          <a:p>
            <a:pPr marL="0" indent="0" algn="ctr" fontAlgn="auto">
              <a:lnSpc>
                <a:spcPct val="90000"/>
              </a:lnSpc>
              <a:spcAft>
                <a:spcPts val="0"/>
              </a:spcAft>
              <a:buNone/>
              <a:defRPr/>
            </a:pPr>
            <a:endParaRPr lang="en-US" sz="2400" cap="none" dirty="0">
              <a:solidFill>
                <a:schemeClr val="bg1"/>
              </a:solidFill>
              <a:latin typeface="Arial" panose="020B0604020202020204" pitchFamily="34" charset="0"/>
              <a:cs typeface="Arial" panose="020B0604020202020204" pitchFamily="34" charset="0"/>
            </a:endParaRPr>
          </a:p>
          <a:p>
            <a:pPr marL="0" indent="0" algn="ctr" fontAlgn="auto">
              <a:lnSpc>
                <a:spcPct val="90000"/>
              </a:lnSpc>
              <a:spcAft>
                <a:spcPts val="0"/>
              </a:spcAft>
              <a:buNone/>
              <a:defRPr/>
            </a:pPr>
            <a:endParaRPr lang="en-US" sz="2400" cap="none" dirty="0">
              <a:solidFill>
                <a:schemeClr val="bg1"/>
              </a:solidFill>
              <a:latin typeface="Arial" panose="020B0604020202020204" pitchFamily="34" charset="0"/>
              <a:cs typeface="Arial" panose="020B0604020202020204" pitchFamily="34" charset="0"/>
            </a:endParaRPr>
          </a:p>
        </p:txBody>
      </p:sp>
      <p:sp>
        <p:nvSpPr>
          <p:cNvPr id="55300" name="TextBox 3"/>
          <p:cNvSpPr txBox="1">
            <a:spLocks noChangeArrowheads="1"/>
          </p:cNvSpPr>
          <p:nvPr/>
        </p:nvSpPr>
        <p:spPr bwMode="auto">
          <a:xfrm>
            <a:off x="4648200" y="6324600"/>
            <a:ext cx="4114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1000">
                <a:latin typeface="Arial" panose="020B0604020202020204" pitchFamily="34" charset="0"/>
              </a:rPr>
              <a:t>      Stress Symptoms: Effects on body and behavior.- The Mayo Clinic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457200"/>
            <a:ext cx="8229600" cy="811213"/>
          </a:xfrm>
        </p:spPr>
        <p:txBody>
          <a:bodyPr>
            <a:normAutofit fontScale="90000"/>
          </a:bodyPr>
          <a:lstStyle/>
          <a:p>
            <a:pPr algn="r" fontAlgn="auto">
              <a:spcAft>
                <a:spcPts val="0"/>
              </a:spcAft>
              <a:defRPr/>
            </a:pPr>
            <a:r>
              <a:rPr lang="en-US" b="1" cap="none" dirty="0">
                <a:solidFill>
                  <a:srgbClr val="FFFF00"/>
                </a:solidFill>
                <a:latin typeface="Arial" panose="020B0604020202020204" pitchFamily="34" charset="0"/>
                <a:cs typeface="Arial" panose="020B0604020202020204" pitchFamily="34" charset="0"/>
              </a:rPr>
              <a:t>Common Effects of Stress on Your Mood</a:t>
            </a:r>
            <a:endParaRPr lang="en-US" b="1" cap="none" dirty="0">
              <a:latin typeface="Arial" panose="020B0604020202020204" pitchFamily="34" charset="0"/>
              <a:cs typeface="Arial" panose="020B0604020202020204" pitchFamily="34" charset="0"/>
            </a:endParaRPr>
          </a:p>
        </p:txBody>
      </p:sp>
      <p:sp>
        <p:nvSpPr>
          <p:cNvPr id="47107" name="Rectangle 3"/>
          <p:cNvSpPr>
            <a:spLocks noGrp="1" noChangeArrowheads="1"/>
          </p:cNvSpPr>
          <p:nvPr>
            <p:ph sz="quarter" idx="13"/>
          </p:nvPr>
        </p:nvSpPr>
        <p:spPr>
          <a:xfrm>
            <a:off x="914400" y="1450933"/>
            <a:ext cx="7315200" cy="4606925"/>
          </a:xfrm>
        </p:spPr>
        <p:txBody>
          <a:bodyPr>
            <a:normAutofit/>
          </a:bodyPr>
          <a:lstStyle/>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Anxiety</a:t>
            </a:r>
          </a:p>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Restlessness</a:t>
            </a:r>
          </a:p>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Lack of Motivation or focus</a:t>
            </a:r>
          </a:p>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Feeling overwhelmed</a:t>
            </a:r>
          </a:p>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Irritability or anger</a:t>
            </a:r>
          </a:p>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Sadness or depression  </a:t>
            </a:r>
          </a:p>
        </p:txBody>
      </p:sp>
      <p:sp>
        <p:nvSpPr>
          <p:cNvPr id="57348" name="TextBox 3"/>
          <p:cNvSpPr txBox="1">
            <a:spLocks noChangeArrowheads="1"/>
          </p:cNvSpPr>
          <p:nvPr/>
        </p:nvSpPr>
        <p:spPr bwMode="auto">
          <a:xfrm>
            <a:off x="4876800" y="6248400"/>
            <a:ext cx="426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1000" dirty="0">
                <a:solidFill>
                  <a:srgbClr val="FFFF00"/>
                </a:solidFill>
                <a:latin typeface="Arial" panose="020B0604020202020204" pitchFamily="34" charset="0"/>
              </a:rPr>
              <a:t>Stress Symptoms: Effects on body and behavior.- The Mayo Clinic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30" y="533400"/>
            <a:ext cx="8635570" cy="811213"/>
          </a:xfrm>
        </p:spPr>
        <p:txBody>
          <a:bodyPr vert="horz" lIns="91440" tIns="45720" rIns="91440" bIns="45720" rtlCol="0" anchor="ctr">
            <a:noAutofit/>
          </a:bodyPr>
          <a:lstStyle/>
          <a:p>
            <a:pPr algn="r" fontAlgn="auto">
              <a:spcAft>
                <a:spcPts val="0"/>
              </a:spcAft>
              <a:defRPr/>
            </a:pPr>
            <a:r>
              <a:rPr lang="en-US" sz="2800" b="1" cap="none" dirty="0">
                <a:solidFill>
                  <a:srgbClr val="FFFF00"/>
                </a:solidFill>
                <a:latin typeface="Arial" panose="020B0604020202020204" pitchFamily="34" charset="0"/>
                <a:cs typeface="Arial" panose="020B0604020202020204" pitchFamily="34" charset="0"/>
              </a:rPr>
              <a:t>Common</a:t>
            </a:r>
            <a:r>
              <a:rPr lang="en-US" sz="2800" cap="none" dirty="0">
                <a:solidFill>
                  <a:srgbClr val="FFFF00"/>
                </a:solidFill>
                <a:latin typeface="Arial" panose="020B0604020202020204" pitchFamily="34" charset="0"/>
                <a:cs typeface="Arial" panose="020B0604020202020204" pitchFamily="34" charset="0"/>
              </a:rPr>
              <a:t> </a:t>
            </a:r>
            <a:r>
              <a:rPr lang="en-US" sz="2800" b="1" cap="none" dirty="0">
                <a:solidFill>
                  <a:srgbClr val="FFFF00"/>
                </a:solidFill>
                <a:latin typeface="Arial" panose="020B0604020202020204" pitchFamily="34" charset="0"/>
                <a:cs typeface="Arial" panose="020B0604020202020204" pitchFamily="34" charset="0"/>
              </a:rPr>
              <a:t>Effects of Stress on Your Behavior</a:t>
            </a:r>
          </a:p>
        </p:txBody>
      </p:sp>
      <p:sp>
        <p:nvSpPr>
          <p:cNvPr id="3" name="Content Placeholder 2"/>
          <p:cNvSpPr>
            <a:spLocks noGrp="1"/>
          </p:cNvSpPr>
          <p:nvPr>
            <p:ph sz="quarter" idx="13"/>
          </p:nvPr>
        </p:nvSpPr>
        <p:spPr>
          <a:xfrm>
            <a:off x="609600" y="1524000"/>
            <a:ext cx="8229600" cy="3921125"/>
          </a:xfrm>
        </p:spPr>
        <p:txBody>
          <a:bodyPr>
            <a:noAutofit/>
          </a:bodyPr>
          <a:lstStyle/>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Overeating or undereating</a:t>
            </a:r>
          </a:p>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Angry outbursts</a:t>
            </a:r>
          </a:p>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Drug or alcohol abuse</a:t>
            </a:r>
          </a:p>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Tobacco use</a:t>
            </a:r>
          </a:p>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Social withdrawal</a:t>
            </a:r>
          </a:p>
          <a:p>
            <a:pPr marL="0" indent="0" algn="ctr" fontAlgn="auto">
              <a:spcAft>
                <a:spcPts val="0"/>
              </a:spcAft>
              <a:buNone/>
              <a:defRPr/>
            </a:pPr>
            <a:r>
              <a:rPr lang="en-US" sz="3200" cap="none" dirty="0">
                <a:solidFill>
                  <a:schemeClr val="bg1"/>
                </a:solidFill>
                <a:latin typeface="Arial" panose="020B0604020202020204" pitchFamily="34" charset="0"/>
                <a:cs typeface="Arial" panose="020B0604020202020204" pitchFamily="34" charset="0"/>
              </a:rPr>
              <a:t>Exercising less often</a:t>
            </a:r>
          </a:p>
          <a:p>
            <a:pPr marL="0" indent="0" algn="ctr" fontAlgn="auto">
              <a:spcAft>
                <a:spcPts val="0"/>
              </a:spcAft>
              <a:buNone/>
              <a:defRPr/>
            </a:pPr>
            <a:endParaRPr lang="en-US" sz="3200" cap="none" dirty="0">
              <a:solidFill>
                <a:schemeClr val="bg1"/>
              </a:solidFill>
              <a:latin typeface="Arial" panose="020B0604020202020204" pitchFamily="34" charset="0"/>
              <a:cs typeface="Arial" panose="020B0604020202020204" pitchFamily="34" charset="0"/>
            </a:endParaRPr>
          </a:p>
        </p:txBody>
      </p:sp>
      <p:sp>
        <p:nvSpPr>
          <p:cNvPr id="59396" name="TextBox 3"/>
          <p:cNvSpPr txBox="1">
            <a:spLocks noChangeArrowheads="1"/>
          </p:cNvSpPr>
          <p:nvPr/>
        </p:nvSpPr>
        <p:spPr bwMode="auto">
          <a:xfrm>
            <a:off x="4800600" y="6248400"/>
            <a:ext cx="403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1000">
                <a:solidFill>
                  <a:srgbClr val="FFFF00"/>
                </a:solidFill>
                <a:latin typeface="Arial" panose="020B0604020202020204" pitchFamily="34" charset="0"/>
              </a:rPr>
              <a:t>Stress Symptoms: Effects on body and behavior.- The Mayo Clinic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381000"/>
            <a:ext cx="9144000" cy="1595438"/>
          </a:xfrm>
          <a:prstGeom prst="rect">
            <a:avLst/>
          </a:prstGeom>
        </p:spPr>
        <p:txBody>
          <a:bodyPr/>
          <a:lst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anose="020B0602020104020603" pitchFamily="34" charset="0"/>
              </a:defRPr>
            </a:lvl2pPr>
            <a:lvl3pPr algn="ctr" rtl="0" fontAlgn="base">
              <a:lnSpc>
                <a:spcPct val="90000"/>
              </a:lnSpc>
              <a:spcBef>
                <a:spcPct val="0"/>
              </a:spcBef>
              <a:spcAft>
                <a:spcPct val="0"/>
              </a:spcAft>
              <a:defRPr sz="3600">
                <a:solidFill>
                  <a:schemeClr val="tx1"/>
                </a:solidFill>
                <a:latin typeface="Tw Cen MT" panose="020B0602020104020603" pitchFamily="34" charset="0"/>
              </a:defRPr>
            </a:lvl3pPr>
            <a:lvl4pPr algn="ctr" rtl="0" fontAlgn="base">
              <a:lnSpc>
                <a:spcPct val="90000"/>
              </a:lnSpc>
              <a:spcBef>
                <a:spcPct val="0"/>
              </a:spcBef>
              <a:spcAft>
                <a:spcPct val="0"/>
              </a:spcAft>
              <a:defRPr sz="3600">
                <a:solidFill>
                  <a:schemeClr val="tx1"/>
                </a:solidFill>
                <a:latin typeface="Tw Cen MT" panose="020B0602020104020603" pitchFamily="34" charset="0"/>
              </a:defRPr>
            </a:lvl4pPr>
            <a:lvl5pPr algn="ctr" rtl="0" fontAlgn="base">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a:lstStyle>
          <a:p>
            <a:pPr defTabSz="914400" eaLnBrk="1" fontAlgn="auto" hangingPunct="1">
              <a:spcAft>
                <a:spcPts val="0"/>
              </a:spcAft>
              <a:defRPr/>
            </a:pPr>
            <a:r>
              <a:rPr lang="en-US" cap="none" dirty="0">
                <a:solidFill>
                  <a:schemeClr val="bg1"/>
                </a:solidFill>
                <a:latin typeface="Arial" panose="020B0604020202020204" pitchFamily="34" charset="0"/>
                <a:cs typeface="Arial" panose="020B0604020202020204" pitchFamily="34" charset="0"/>
              </a:rPr>
              <a:t>Discussion Points of Today’s </a:t>
            </a:r>
          </a:p>
          <a:p>
            <a:pPr defTabSz="914400" eaLnBrk="1" fontAlgn="auto" hangingPunct="1">
              <a:spcAft>
                <a:spcPts val="0"/>
              </a:spcAft>
              <a:defRPr/>
            </a:pPr>
            <a:r>
              <a:rPr lang="en-US" cap="none" dirty="0">
                <a:solidFill>
                  <a:schemeClr val="bg1"/>
                </a:solidFill>
                <a:latin typeface="Arial" panose="020B0604020202020204" pitchFamily="34" charset="0"/>
                <a:cs typeface="Arial" panose="020B0604020202020204" pitchFamily="34" charset="0"/>
              </a:rPr>
              <a:t>Presentation </a:t>
            </a:r>
          </a:p>
        </p:txBody>
      </p:sp>
      <p:sp>
        <p:nvSpPr>
          <p:cNvPr id="7" name="Rectangle 3"/>
          <p:cNvSpPr txBox="1">
            <a:spLocks noChangeArrowheads="1"/>
          </p:cNvSpPr>
          <p:nvPr/>
        </p:nvSpPr>
        <p:spPr>
          <a:xfrm>
            <a:off x="762000" y="2286000"/>
            <a:ext cx="8229600" cy="4262437"/>
          </a:xfrm>
          <a:prstGeom prst="rect">
            <a:avLst/>
          </a:prstGeom>
        </p:spPr>
        <p:txBody>
          <a:bodyPr>
            <a:normAutofit/>
          </a:bodyPr>
          <a:lstStyle>
            <a:lvl1pPr marL="228600" indent="-228600" algn="l" rtl="0" fontAlgn="base">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defTabSz="914400" eaLnBrk="1" fontAlgn="auto" hangingPunct="1">
              <a:lnSpc>
                <a:spcPct val="200000"/>
              </a:lnSpc>
              <a:spcAft>
                <a:spcPts val="0"/>
              </a:spcAft>
              <a:buNone/>
              <a:defRPr/>
            </a:pPr>
            <a:r>
              <a:rPr lang="en-US" sz="2800" cap="none" dirty="0">
                <a:solidFill>
                  <a:srgbClr val="FFFF00"/>
                </a:solidFill>
                <a:latin typeface="Articulate" panose="02000503040000020004" pitchFamily="2" charset="0"/>
              </a:rPr>
              <a:t>Firefighter Life Safety Initiative Number 13</a:t>
            </a:r>
          </a:p>
          <a:p>
            <a:pPr marL="0" indent="0" defTabSz="914400" eaLnBrk="1" fontAlgn="auto" hangingPunct="1">
              <a:spcAft>
                <a:spcPts val="0"/>
              </a:spcAft>
              <a:buNone/>
              <a:defRPr/>
            </a:pPr>
            <a:r>
              <a:rPr lang="en-US" sz="2800" cap="none" dirty="0">
                <a:solidFill>
                  <a:srgbClr val="FFFF00"/>
                </a:solidFill>
                <a:latin typeface="Articulate" panose="02000503040000020004" pitchFamily="2" charset="0"/>
              </a:rPr>
              <a:t>Introduction of the </a:t>
            </a:r>
            <a:r>
              <a:rPr lang="en-US" sz="2800" i="1" cap="none" dirty="0">
                <a:solidFill>
                  <a:srgbClr val="FFFF00"/>
                </a:solidFill>
                <a:latin typeface="Articulate" panose="02000503040000020004" pitchFamily="2" charset="0"/>
              </a:rPr>
              <a:t>“Reaching Out” </a:t>
            </a:r>
            <a:r>
              <a:rPr lang="en-US" sz="2800" cap="none" dirty="0">
                <a:solidFill>
                  <a:srgbClr val="FFFF00"/>
                </a:solidFill>
                <a:latin typeface="Articulate" panose="02000503040000020004" pitchFamily="2" charset="0"/>
              </a:rPr>
              <a:t>Program and the First Responders’ Assistance &amp; Support Team  </a:t>
            </a:r>
          </a:p>
          <a:p>
            <a:pPr marL="0" indent="0" defTabSz="914400" eaLnBrk="1" fontAlgn="auto" hangingPunct="1">
              <a:spcAft>
                <a:spcPts val="0"/>
              </a:spcAft>
              <a:buNone/>
              <a:defRPr/>
            </a:pPr>
            <a:r>
              <a:rPr lang="en-US" sz="2800" cap="none" dirty="0">
                <a:solidFill>
                  <a:srgbClr val="FFFF00"/>
                </a:solidFill>
                <a:latin typeface="Articulate" panose="02000503040000020004" pitchFamily="2" charset="0"/>
              </a:rPr>
              <a:t>Discussion of the Stressors in the Lives of First Responders</a:t>
            </a:r>
          </a:p>
          <a:p>
            <a:pPr defTabSz="914400" eaLnBrk="1" fontAlgn="auto" hangingPunct="1">
              <a:spcAft>
                <a:spcPts val="0"/>
              </a:spcAft>
              <a:defRPr/>
            </a:pPr>
            <a:endParaRPr lang="en-US" sz="2800" dirty="0">
              <a:solidFill>
                <a:srgbClr val="FFFF66"/>
              </a:solidFill>
            </a:endParaRPr>
          </a:p>
        </p:txBody>
      </p:sp>
    </p:spTree>
    <p:extLst>
      <p:ext uri="{BB962C8B-B14F-4D97-AF65-F5344CB8AC3E}">
        <p14:creationId xmlns:p14="http://schemas.microsoft.com/office/powerpoint/2010/main" val="180932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Grp="1" noChangeAspect="1"/>
          </p:cNvGraphicFramePr>
          <p:nvPr>
            <p:ph sz="quarter" idx="13"/>
            <p:extLst>
              <p:ext uri="{D42A27DB-BD31-4B8C-83A1-F6EECF244321}">
                <p14:modId xmlns:p14="http://schemas.microsoft.com/office/powerpoint/2010/main" val="4172912137"/>
              </p:ext>
            </p:extLst>
          </p:nvPr>
        </p:nvGraphicFramePr>
        <p:xfrm>
          <a:off x="2819400" y="457200"/>
          <a:ext cx="3505200" cy="4699016"/>
        </p:xfrm>
        <a:graphic>
          <a:graphicData uri="http://schemas.openxmlformats.org/presentationml/2006/ole">
            <mc:AlternateContent xmlns:mc="http://schemas.openxmlformats.org/markup-compatibility/2006">
              <mc:Choice xmlns:v="urn:schemas-microsoft-com:vml" Requires="v">
                <p:oleObj spid="_x0000_s61459" name="Photo Editor Photo" r:id="rId4" imgW="5114286" imgH="6857143" progId="MSPhotoEd.3">
                  <p:embed/>
                </p:oleObj>
              </mc:Choice>
              <mc:Fallback>
                <p:oleObj name="Photo Editor Photo" r:id="rId4" imgW="5114286" imgH="6857143" progId="MSPhotoEd.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57200"/>
                        <a:ext cx="3505200" cy="4699016"/>
                      </a:xfrm>
                      <a:prstGeom prst="rect">
                        <a:avLst/>
                      </a:prstGeom>
                      <a:noFill/>
                      <a:ln>
                        <a:solidFill>
                          <a:schemeClr val="bg1"/>
                        </a:solidFill>
                      </a:ln>
                      <a:effectLst/>
                    </p:spPr>
                  </p:pic>
                </p:oleObj>
              </mc:Fallback>
            </mc:AlternateContent>
          </a:graphicData>
        </a:graphic>
      </p:graphicFrame>
      <p:sp>
        <p:nvSpPr>
          <p:cNvPr id="2051" name="Rectangle 3"/>
          <p:cNvSpPr>
            <a:spLocks noChangeArrowheads="1"/>
          </p:cNvSpPr>
          <p:nvPr/>
        </p:nvSpPr>
        <p:spPr bwMode="auto">
          <a:xfrm>
            <a:off x="0" y="2895600"/>
            <a:ext cx="9144000" cy="646113"/>
          </a:xfrm>
          <a:prstGeom prst="rect">
            <a:avLst/>
          </a:prstGeom>
          <a:noFill/>
          <a:ln w="9525">
            <a:noFill/>
            <a:miter lim="800000"/>
            <a:headEnd/>
            <a:tailEnd/>
          </a:ln>
        </p:spPr>
        <p:txBody>
          <a:bodyPr>
            <a:spAutoFit/>
          </a:bodyPr>
          <a:lstStyle/>
          <a:p>
            <a:pPr eaLnBrk="1" fontAlgn="auto" hangingPunct="1">
              <a:spcBef>
                <a:spcPts val="0"/>
              </a:spcBef>
              <a:spcAft>
                <a:spcPts val="0"/>
              </a:spcAft>
              <a:defRPr/>
            </a:pPr>
            <a:endParaRPr lang="en-US" sz="3600" b="1" dirty="0">
              <a:solidFill>
                <a:schemeClr val="bg1">
                  <a:lumMod val="95000"/>
                </a:schemeClr>
              </a:solidFill>
              <a:latin typeface="Arial" charset="0"/>
            </a:endParaRPr>
          </a:p>
        </p:txBody>
      </p:sp>
      <p:sp>
        <p:nvSpPr>
          <p:cNvPr id="61444" name="Rectangle 4"/>
          <p:cNvSpPr>
            <a:spLocks noChangeArrowheads="1"/>
          </p:cNvSpPr>
          <p:nvPr/>
        </p:nvSpPr>
        <p:spPr bwMode="auto">
          <a:xfrm>
            <a:off x="152400" y="53340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3600" b="1" dirty="0">
                <a:solidFill>
                  <a:schemeClr val="bg1"/>
                </a:solidFill>
                <a:latin typeface="Arial" panose="020B0604020202020204" pitchFamily="34" charset="0"/>
              </a:rPr>
              <a:t>Potentially Traumatic Events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381000"/>
            <a:ext cx="7772400" cy="1066800"/>
          </a:xfrm>
        </p:spPr>
        <p:txBody>
          <a:bodyPr>
            <a:normAutofit/>
          </a:bodyPr>
          <a:lstStyle/>
          <a:p>
            <a:pPr algn="r" fontAlgn="auto">
              <a:spcAft>
                <a:spcPts val="0"/>
              </a:spcAft>
              <a:defRPr/>
            </a:pPr>
            <a:r>
              <a:rPr lang="en-US" sz="3200" b="1" cap="none" dirty="0">
                <a:solidFill>
                  <a:srgbClr val="FFFF00"/>
                </a:solidFill>
                <a:latin typeface="Arial" panose="020B0604020202020204" pitchFamily="34" charset="0"/>
                <a:cs typeface="Arial" panose="020B0604020202020204" pitchFamily="34" charset="0"/>
              </a:rPr>
              <a:t>Potentially Traumatic Events (PTEs)</a:t>
            </a:r>
          </a:p>
        </p:txBody>
      </p:sp>
      <p:sp>
        <p:nvSpPr>
          <p:cNvPr id="32771" name="Rectangle 3"/>
          <p:cNvSpPr>
            <a:spLocks noGrp="1" noChangeArrowheads="1"/>
          </p:cNvSpPr>
          <p:nvPr>
            <p:ph sz="quarter" idx="13"/>
          </p:nvPr>
        </p:nvSpPr>
        <p:spPr>
          <a:xfrm>
            <a:off x="685800" y="1752601"/>
            <a:ext cx="7772400" cy="4038600"/>
          </a:xfrm>
        </p:spPr>
        <p:txBody>
          <a:bodyPr/>
          <a:lstStyle/>
          <a:p>
            <a:pPr fontAlgn="auto">
              <a:lnSpc>
                <a:spcPct val="90000"/>
              </a:lnSpc>
              <a:spcAft>
                <a:spcPts val="0"/>
              </a:spcAft>
              <a:defRPr/>
            </a:pPr>
            <a:r>
              <a:rPr lang="en-US" sz="2400" cap="none" dirty="0">
                <a:solidFill>
                  <a:srgbClr val="FFFF00"/>
                </a:solidFill>
                <a:latin typeface="Arial" panose="020B0604020202020204" pitchFamily="34" charset="0"/>
                <a:cs typeface="Arial" panose="020B0604020202020204" pitchFamily="34" charset="0"/>
              </a:rPr>
              <a:t>Differences from Civilians</a:t>
            </a:r>
          </a:p>
          <a:p>
            <a:pPr fontAlgn="auto">
              <a:lnSpc>
                <a:spcPct val="90000"/>
              </a:lnSpc>
              <a:spcAft>
                <a:spcPts val="0"/>
              </a:spcAft>
              <a:defRPr/>
            </a:pPr>
            <a:endParaRPr lang="en-US" cap="none" dirty="0">
              <a:solidFill>
                <a:srgbClr val="FFFF00"/>
              </a:solidFill>
              <a:latin typeface="Arial" panose="020B0604020202020204" pitchFamily="34" charset="0"/>
              <a:cs typeface="Arial" panose="020B0604020202020204" pitchFamily="34" charset="0"/>
            </a:endParaRPr>
          </a:p>
          <a:p>
            <a:pPr marL="457200" lvl="1" indent="0" fontAlgn="auto">
              <a:lnSpc>
                <a:spcPct val="90000"/>
              </a:lnSpc>
              <a:spcAft>
                <a:spcPts val="0"/>
              </a:spcAft>
              <a:buNone/>
              <a:defRPr/>
            </a:pPr>
            <a:r>
              <a:rPr lang="en-US" cap="none" dirty="0">
                <a:solidFill>
                  <a:schemeClr val="bg1"/>
                </a:solidFill>
                <a:latin typeface="Arial" panose="020B0604020202020204" pitchFamily="34" charset="0"/>
                <a:cs typeface="Arial" panose="020B0604020202020204" pitchFamily="34" charset="0"/>
              </a:rPr>
              <a:t>We are expected to have higher tolerance</a:t>
            </a:r>
          </a:p>
          <a:p>
            <a:pPr marL="457200" lvl="1" indent="0" fontAlgn="auto">
              <a:lnSpc>
                <a:spcPct val="90000"/>
              </a:lnSpc>
              <a:spcAft>
                <a:spcPts val="0"/>
              </a:spcAft>
              <a:buNone/>
              <a:defRPr/>
            </a:pPr>
            <a:r>
              <a:rPr lang="en-US" cap="none" dirty="0">
                <a:solidFill>
                  <a:schemeClr val="bg1"/>
                </a:solidFill>
                <a:latin typeface="Arial" panose="020B0604020202020204" pitchFamily="34" charset="0"/>
                <a:cs typeface="Arial" panose="020B0604020202020204" pitchFamily="34" charset="0"/>
              </a:rPr>
              <a:t>Those potentially more impacted when not on scene</a:t>
            </a:r>
          </a:p>
          <a:p>
            <a:pPr fontAlgn="auto">
              <a:lnSpc>
                <a:spcPct val="90000"/>
              </a:lnSpc>
              <a:spcAft>
                <a:spcPts val="0"/>
              </a:spcAft>
              <a:defRPr/>
            </a:pPr>
            <a:endParaRPr lang="en-US" cap="none" dirty="0">
              <a:solidFill>
                <a:schemeClr val="bg1"/>
              </a:solidFill>
              <a:latin typeface="Arial" panose="020B0604020202020204" pitchFamily="34" charset="0"/>
              <a:cs typeface="Arial" panose="020B0604020202020204" pitchFamily="34" charset="0"/>
            </a:endParaRPr>
          </a:p>
          <a:p>
            <a:pPr fontAlgn="auto">
              <a:lnSpc>
                <a:spcPct val="90000"/>
              </a:lnSpc>
              <a:spcAft>
                <a:spcPts val="0"/>
              </a:spcAft>
              <a:defRPr/>
            </a:pPr>
            <a:r>
              <a:rPr lang="en-US" sz="2400" cap="none" dirty="0">
                <a:solidFill>
                  <a:srgbClr val="FFFF00"/>
                </a:solidFill>
                <a:latin typeface="Arial" panose="020B0604020202020204" pitchFamily="34" charset="0"/>
                <a:cs typeface="Arial" panose="020B0604020202020204" pitchFamily="34" charset="0"/>
              </a:rPr>
              <a:t>The Big Four:</a:t>
            </a:r>
          </a:p>
          <a:p>
            <a:pPr fontAlgn="auto">
              <a:lnSpc>
                <a:spcPct val="90000"/>
              </a:lnSpc>
              <a:spcAft>
                <a:spcPts val="0"/>
              </a:spcAft>
              <a:defRPr/>
            </a:pPr>
            <a:endParaRPr lang="en-US" cap="none" dirty="0">
              <a:solidFill>
                <a:srgbClr val="FFFF00"/>
              </a:solidFill>
              <a:latin typeface="Arial" panose="020B0604020202020204" pitchFamily="34" charset="0"/>
              <a:cs typeface="Arial" panose="020B0604020202020204" pitchFamily="34" charset="0"/>
            </a:endParaRPr>
          </a:p>
          <a:p>
            <a:pPr marL="457200" lvl="1" indent="0" fontAlgn="auto">
              <a:lnSpc>
                <a:spcPct val="90000"/>
              </a:lnSpc>
              <a:spcAft>
                <a:spcPts val="0"/>
              </a:spcAft>
              <a:buNone/>
              <a:defRPr/>
            </a:pPr>
            <a:r>
              <a:rPr lang="en-US" cap="none" dirty="0">
                <a:solidFill>
                  <a:schemeClr val="bg1"/>
                </a:solidFill>
                <a:latin typeface="Arial" panose="020B0604020202020204" pitchFamily="34" charset="0"/>
                <a:cs typeface="Arial" panose="020B0604020202020204" pitchFamily="34" charset="0"/>
              </a:rPr>
              <a:t>Critical incident involving a child</a:t>
            </a:r>
          </a:p>
          <a:p>
            <a:pPr marL="457200" lvl="1" indent="0" fontAlgn="auto">
              <a:lnSpc>
                <a:spcPct val="90000"/>
              </a:lnSpc>
              <a:spcAft>
                <a:spcPts val="0"/>
              </a:spcAft>
              <a:buNone/>
              <a:defRPr/>
            </a:pPr>
            <a:r>
              <a:rPr lang="en-US" cap="none" dirty="0">
                <a:solidFill>
                  <a:schemeClr val="bg1"/>
                </a:solidFill>
                <a:latin typeface="Arial" panose="020B0604020202020204" pitchFamily="34" charset="0"/>
                <a:cs typeface="Arial" panose="020B0604020202020204" pitchFamily="34" charset="0"/>
              </a:rPr>
              <a:t>Mass casualty event</a:t>
            </a:r>
          </a:p>
          <a:p>
            <a:pPr marL="457200" lvl="1" indent="0" fontAlgn="auto">
              <a:lnSpc>
                <a:spcPct val="90000"/>
              </a:lnSpc>
              <a:spcAft>
                <a:spcPts val="0"/>
              </a:spcAft>
              <a:buNone/>
              <a:defRPr/>
            </a:pPr>
            <a:r>
              <a:rPr lang="en-US" cap="none" dirty="0">
                <a:solidFill>
                  <a:schemeClr val="bg1"/>
                </a:solidFill>
                <a:latin typeface="Arial" panose="020B0604020202020204" pitchFamily="34" charset="0"/>
                <a:cs typeface="Arial" panose="020B0604020202020204" pitchFamily="34" charset="0"/>
              </a:rPr>
              <a:t>Injury or death of another First Responder</a:t>
            </a:r>
          </a:p>
          <a:p>
            <a:pPr marL="457200" lvl="1" indent="0" fontAlgn="auto">
              <a:lnSpc>
                <a:spcPct val="90000"/>
              </a:lnSpc>
              <a:spcAft>
                <a:spcPts val="0"/>
              </a:spcAft>
              <a:buNone/>
              <a:defRPr/>
            </a:pPr>
            <a:r>
              <a:rPr lang="en-US" cap="none" dirty="0">
                <a:solidFill>
                  <a:schemeClr val="bg1"/>
                </a:solidFill>
                <a:latin typeface="Arial" panose="020B0604020202020204" pitchFamily="34" charset="0"/>
                <a:cs typeface="Arial" panose="020B0604020202020204" pitchFamily="34" charset="0"/>
              </a:rPr>
              <a:t>Threat of injury or death to yourself</a:t>
            </a:r>
          </a:p>
          <a:p>
            <a:pPr marL="457200" lvl="1" indent="0" fontAlgn="auto">
              <a:lnSpc>
                <a:spcPct val="90000"/>
              </a:lnSpc>
              <a:spcAft>
                <a:spcPts val="0"/>
              </a:spcAft>
              <a:buNone/>
              <a:defRPr/>
            </a:pPr>
            <a:endParaRPr lang="en-US" cap="none"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381000"/>
            <a:ext cx="7772400" cy="1133475"/>
          </a:xfrm>
        </p:spPr>
        <p:txBody>
          <a:bodyPr/>
          <a:lstStyle/>
          <a:p>
            <a:pPr algn="r" fontAlgn="auto">
              <a:spcAft>
                <a:spcPts val="0"/>
              </a:spcAft>
              <a:defRPr/>
            </a:pPr>
            <a:r>
              <a:rPr lang="en-US" b="1" cap="none" dirty="0">
                <a:solidFill>
                  <a:srgbClr val="FFFF00"/>
                </a:solidFill>
                <a:latin typeface="Arial" panose="020B0604020202020204" pitchFamily="34" charset="0"/>
                <a:cs typeface="Arial" panose="020B0604020202020204" pitchFamily="34" charset="0"/>
              </a:rPr>
              <a:t>Impact</a:t>
            </a:r>
            <a:r>
              <a:rPr lang="en-US" b="1" dirty="0">
                <a:solidFill>
                  <a:srgbClr val="FFFF00"/>
                </a:solidFill>
                <a:latin typeface="Arial" panose="020B0604020202020204" pitchFamily="34" charset="0"/>
                <a:cs typeface="Arial" panose="020B0604020202020204" pitchFamily="34" charset="0"/>
              </a:rPr>
              <a:t> </a:t>
            </a:r>
            <a:r>
              <a:rPr lang="en-US" b="1" cap="none" dirty="0">
                <a:solidFill>
                  <a:srgbClr val="FFFF00"/>
                </a:solidFill>
                <a:latin typeface="Arial" panose="020B0604020202020204" pitchFamily="34" charset="0"/>
                <a:cs typeface="Arial" panose="020B0604020202020204" pitchFamily="34" charset="0"/>
              </a:rPr>
              <a:t>of PTEs</a:t>
            </a:r>
          </a:p>
        </p:txBody>
      </p:sp>
      <p:sp>
        <p:nvSpPr>
          <p:cNvPr id="17411" name="Rectangle 3"/>
          <p:cNvSpPr>
            <a:spLocks noGrp="1" noChangeArrowheads="1"/>
          </p:cNvSpPr>
          <p:nvPr>
            <p:ph sz="quarter" idx="13"/>
          </p:nvPr>
        </p:nvSpPr>
        <p:spPr>
          <a:xfrm>
            <a:off x="838200" y="1981200"/>
            <a:ext cx="7772400" cy="3424237"/>
          </a:xfrm>
        </p:spPr>
        <p:txBody>
          <a:bodyPr>
            <a:noAutofit/>
          </a:bodyPr>
          <a:lstStyle/>
          <a:p>
            <a:pPr marL="0" indent="0" algn="ctr" fontAlgn="auto">
              <a:lnSpc>
                <a:spcPct val="90000"/>
              </a:lnSpc>
              <a:spcAft>
                <a:spcPts val="0"/>
              </a:spcAft>
              <a:buNone/>
              <a:defRPr/>
            </a:pPr>
            <a:r>
              <a:rPr lang="en-US" sz="2800" cap="none" dirty="0">
                <a:solidFill>
                  <a:schemeClr val="bg1"/>
                </a:solidFill>
                <a:latin typeface="Arial" panose="020B0604020202020204" pitchFamily="34" charset="0"/>
                <a:cs typeface="Arial" panose="020B0604020202020204" pitchFamily="34" charset="0"/>
              </a:rPr>
              <a:t>Sleep difficulties</a:t>
            </a:r>
          </a:p>
          <a:p>
            <a:pPr marL="0" indent="0" algn="ctr" fontAlgn="auto">
              <a:lnSpc>
                <a:spcPct val="90000"/>
              </a:lnSpc>
              <a:spcAft>
                <a:spcPts val="0"/>
              </a:spcAft>
              <a:buNone/>
              <a:defRPr/>
            </a:pPr>
            <a:r>
              <a:rPr lang="en-US" sz="2800" cap="none" dirty="0">
                <a:solidFill>
                  <a:schemeClr val="bg1"/>
                </a:solidFill>
                <a:latin typeface="Arial" panose="020B0604020202020204" pitchFamily="34" charset="0"/>
                <a:cs typeface="Arial" panose="020B0604020202020204" pitchFamily="34" charset="0"/>
              </a:rPr>
              <a:t>Images of traumatic events (flashbacks)</a:t>
            </a:r>
          </a:p>
          <a:p>
            <a:pPr marL="0" indent="0" algn="ctr" fontAlgn="auto">
              <a:lnSpc>
                <a:spcPct val="90000"/>
              </a:lnSpc>
              <a:spcAft>
                <a:spcPts val="0"/>
              </a:spcAft>
              <a:buNone/>
              <a:defRPr/>
            </a:pPr>
            <a:r>
              <a:rPr lang="en-US" sz="2800" cap="none" dirty="0">
                <a:solidFill>
                  <a:schemeClr val="bg1"/>
                </a:solidFill>
                <a:latin typeface="Arial" panose="020B0604020202020204" pitchFamily="34" charset="0"/>
                <a:cs typeface="Arial" panose="020B0604020202020204" pitchFamily="34" charset="0"/>
              </a:rPr>
              <a:t>Reliving traumatic events</a:t>
            </a:r>
          </a:p>
          <a:p>
            <a:pPr marL="0" indent="0" algn="ctr" fontAlgn="auto">
              <a:lnSpc>
                <a:spcPct val="90000"/>
              </a:lnSpc>
              <a:spcAft>
                <a:spcPts val="0"/>
              </a:spcAft>
              <a:buNone/>
              <a:defRPr/>
            </a:pPr>
            <a:r>
              <a:rPr lang="en-US" sz="2800" cap="none" dirty="0">
                <a:solidFill>
                  <a:schemeClr val="bg1"/>
                </a:solidFill>
                <a:latin typeface="Arial" panose="020B0604020202020204" pitchFamily="34" charset="0"/>
                <a:cs typeface="Arial" panose="020B0604020202020204" pitchFamily="34" charset="0"/>
              </a:rPr>
              <a:t>Avoiding reminders of traumatic events</a:t>
            </a:r>
          </a:p>
          <a:p>
            <a:pPr marL="0" indent="0" algn="ctr" fontAlgn="auto">
              <a:lnSpc>
                <a:spcPct val="90000"/>
              </a:lnSpc>
              <a:spcAft>
                <a:spcPts val="0"/>
              </a:spcAft>
              <a:buNone/>
              <a:defRPr/>
            </a:pPr>
            <a:r>
              <a:rPr lang="en-US" sz="2800" cap="none" dirty="0">
                <a:solidFill>
                  <a:schemeClr val="bg1"/>
                </a:solidFill>
                <a:latin typeface="Arial" panose="020B0604020202020204" pitchFamily="34" charset="0"/>
                <a:cs typeface="Arial" panose="020B0604020202020204" pitchFamily="34" charset="0"/>
              </a:rPr>
              <a:t>Numbing and not feeling</a:t>
            </a:r>
          </a:p>
          <a:p>
            <a:pPr marL="0" indent="0" algn="ctr" fontAlgn="auto">
              <a:lnSpc>
                <a:spcPct val="90000"/>
              </a:lnSpc>
              <a:spcAft>
                <a:spcPts val="0"/>
              </a:spcAft>
              <a:buNone/>
              <a:defRPr/>
            </a:pPr>
            <a:r>
              <a:rPr lang="en-US" sz="2800" cap="none" dirty="0">
                <a:solidFill>
                  <a:schemeClr val="bg1"/>
                </a:solidFill>
                <a:latin typeface="Arial" panose="020B0604020202020204" pitchFamily="34" charset="0"/>
                <a:cs typeface="Arial" panose="020B0604020202020204" pitchFamily="34" charset="0"/>
              </a:rPr>
              <a:t>Irritability</a:t>
            </a:r>
          </a:p>
          <a:p>
            <a:pPr marL="0" indent="0" algn="ctr" fontAlgn="auto">
              <a:lnSpc>
                <a:spcPct val="90000"/>
              </a:lnSpc>
              <a:spcAft>
                <a:spcPts val="0"/>
              </a:spcAft>
              <a:buNone/>
              <a:defRPr/>
            </a:pPr>
            <a:r>
              <a:rPr lang="en-US" sz="2800" cap="none" dirty="0">
                <a:solidFill>
                  <a:schemeClr val="bg1"/>
                </a:solidFill>
                <a:latin typeface="Arial" panose="020B0604020202020204" pitchFamily="34" charset="0"/>
                <a:cs typeface="Arial" panose="020B0604020202020204" pitchFamily="34" charset="0"/>
              </a:rPr>
              <a:t>Struggling with guilt, fear and/or anger</a:t>
            </a:r>
          </a:p>
          <a:p>
            <a:pPr marL="0" indent="0" algn="ctr" fontAlgn="auto">
              <a:lnSpc>
                <a:spcPct val="90000"/>
              </a:lnSpc>
              <a:spcAft>
                <a:spcPts val="0"/>
              </a:spcAft>
              <a:buNone/>
              <a:defRPr/>
            </a:pPr>
            <a:r>
              <a:rPr lang="en-US" sz="2800" cap="none" dirty="0">
                <a:solidFill>
                  <a:schemeClr val="bg1"/>
                </a:solidFill>
                <a:latin typeface="Arial" panose="020B0604020202020204" pitchFamily="34" charset="0"/>
                <a:cs typeface="Arial" panose="020B0604020202020204" pitchFamily="34" charset="0"/>
              </a:rPr>
              <a:t>Hyped up and on edge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8229600" cy="658813"/>
          </a:xfrm>
        </p:spPr>
        <p:txBody>
          <a:bodyPr>
            <a:normAutofit/>
          </a:bodyPr>
          <a:lstStyle/>
          <a:p>
            <a:pPr algn="r" fontAlgn="auto">
              <a:spcAft>
                <a:spcPts val="0"/>
              </a:spcAft>
              <a:defRPr/>
            </a:pPr>
            <a:r>
              <a:rPr lang="en-US" sz="3200" b="1" cap="none" dirty="0">
                <a:solidFill>
                  <a:srgbClr val="FFFF00"/>
                </a:solidFill>
                <a:latin typeface="Arial" panose="020B0604020202020204" pitchFamily="34" charset="0"/>
                <a:cs typeface="Arial" panose="020B0604020202020204" pitchFamily="34" charset="0"/>
              </a:rPr>
              <a:t>When “The Shield” Protects</a:t>
            </a:r>
          </a:p>
        </p:txBody>
      </p:sp>
      <p:sp>
        <p:nvSpPr>
          <p:cNvPr id="9219" name="Rectangle 3"/>
          <p:cNvSpPr>
            <a:spLocks noGrp="1" noChangeArrowheads="1"/>
          </p:cNvSpPr>
          <p:nvPr>
            <p:ph sz="quarter" idx="13"/>
          </p:nvPr>
        </p:nvSpPr>
        <p:spPr>
          <a:xfrm>
            <a:off x="762000" y="1752600"/>
            <a:ext cx="7772400" cy="3424237"/>
          </a:xfrm>
        </p:spPr>
        <p:txBody>
          <a:bodyPr>
            <a:normAutofit/>
          </a:bodyPr>
          <a:lstStyle/>
          <a:p>
            <a:pPr marL="0" indent="0" fontAlgn="auto">
              <a:spcAft>
                <a:spcPts val="0"/>
              </a:spcAft>
              <a:buNone/>
              <a:defRPr/>
            </a:pPr>
            <a:endParaRPr lang="en-US" sz="2400" cap="none" dirty="0">
              <a:latin typeface="Arial" panose="020B0604020202020204" pitchFamily="34" charset="0"/>
              <a:cs typeface="Arial" panose="020B0604020202020204" pitchFamily="34" charset="0"/>
            </a:endParaRPr>
          </a:p>
          <a:p>
            <a:pPr marL="0" indent="0" algn="ctr" fontAlgn="auto">
              <a:spcAft>
                <a:spcPts val="0"/>
              </a:spcAft>
              <a:buNone/>
              <a:defRPr/>
            </a:pPr>
            <a:r>
              <a:rPr lang="en-US" sz="4400" cap="none" dirty="0">
                <a:latin typeface="Arial" panose="020B0604020202020204" pitchFamily="34" charset="0"/>
                <a:cs typeface="Arial" panose="020B0604020202020204" pitchFamily="34" charset="0"/>
              </a:rPr>
              <a:t> </a:t>
            </a:r>
            <a:r>
              <a:rPr lang="en-US" sz="4400" cap="none" dirty="0">
                <a:solidFill>
                  <a:schemeClr val="bg1"/>
                </a:solidFill>
                <a:latin typeface="Arial" panose="020B0604020202020204" pitchFamily="34" charset="0"/>
                <a:cs typeface="Arial" panose="020B0604020202020204" pitchFamily="34" charset="0"/>
              </a:rPr>
              <a:t>Them versus Us</a:t>
            </a:r>
          </a:p>
          <a:p>
            <a:pPr marL="0" indent="0" algn="ctr" fontAlgn="auto">
              <a:spcAft>
                <a:spcPts val="0"/>
              </a:spcAft>
              <a:buNone/>
              <a:defRPr/>
            </a:pPr>
            <a:r>
              <a:rPr lang="en-US" sz="4400" cap="none" dirty="0">
                <a:solidFill>
                  <a:schemeClr val="bg1"/>
                </a:solidFill>
                <a:latin typeface="Arial" panose="020B0604020202020204" pitchFamily="34" charset="0"/>
                <a:cs typeface="Arial" panose="020B0604020202020204" pitchFamily="34" charset="0"/>
              </a:rPr>
              <a:t> Dark humor</a:t>
            </a:r>
          </a:p>
          <a:p>
            <a:pPr marL="0" indent="0" algn="ctr" fontAlgn="auto">
              <a:spcAft>
                <a:spcPts val="0"/>
              </a:spcAft>
              <a:buNone/>
              <a:defRPr/>
            </a:pPr>
            <a:r>
              <a:rPr lang="en-US" sz="4400" cap="none" dirty="0">
                <a:solidFill>
                  <a:schemeClr val="bg1"/>
                </a:solidFill>
                <a:latin typeface="Arial" panose="020B0604020202020204" pitchFamily="34" charset="0"/>
                <a:cs typeface="Arial" panose="020B0604020202020204" pitchFamily="34" charset="0"/>
              </a:rPr>
              <a:t> The Brotherhood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228600"/>
            <a:ext cx="8686800" cy="1143000"/>
          </a:xfrm>
        </p:spPr>
        <p:txBody>
          <a:bodyPr/>
          <a:lstStyle/>
          <a:p>
            <a:pPr algn="r" fontAlgn="auto">
              <a:spcAft>
                <a:spcPts val="0"/>
              </a:spcAft>
              <a:defRPr/>
            </a:pPr>
            <a:r>
              <a:rPr lang="en-US" b="1" cap="none" dirty="0">
                <a:solidFill>
                  <a:srgbClr val="FFFF00"/>
                </a:solidFill>
                <a:latin typeface="Arial" panose="020B0604020202020204" pitchFamily="34" charset="0"/>
                <a:cs typeface="Arial" panose="020B0604020202020204" pitchFamily="34" charset="0"/>
              </a:rPr>
              <a:t>When “The Shield” is Shattered</a:t>
            </a:r>
          </a:p>
        </p:txBody>
      </p:sp>
      <p:sp>
        <p:nvSpPr>
          <p:cNvPr id="10243" name="Rectangle 3"/>
          <p:cNvSpPr>
            <a:spLocks noGrp="1" noChangeArrowheads="1"/>
          </p:cNvSpPr>
          <p:nvPr>
            <p:ph sz="quarter" idx="13"/>
          </p:nvPr>
        </p:nvSpPr>
        <p:spPr>
          <a:xfrm>
            <a:off x="533400" y="1524000"/>
            <a:ext cx="8229600" cy="4149725"/>
          </a:xfrm>
        </p:spPr>
        <p:txBody>
          <a:bodyPr>
            <a:normAutofit/>
          </a:bodyPr>
          <a:lstStyle/>
          <a:p>
            <a:pPr marL="0" indent="0" fontAlgn="auto">
              <a:spcAft>
                <a:spcPts val="0"/>
              </a:spcAft>
              <a:buNone/>
              <a:defRPr/>
            </a:pPr>
            <a:r>
              <a:rPr lang="en-US" sz="2400" dirty="0">
                <a:solidFill>
                  <a:schemeClr val="bg1"/>
                </a:solidFill>
                <a:latin typeface="Arial" panose="020B0604020202020204" pitchFamily="34" charset="0"/>
                <a:cs typeface="Arial" panose="020B0604020202020204" pitchFamily="34" charset="0"/>
              </a:rPr>
              <a:t>Am I the only one affected like this?</a:t>
            </a:r>
          </a:p>
          <a:p>
            <a:pPr marL="457200" lvl="1" indent="0" fontAlgn="auto">
              <a:lnSpc>
                <a:spcPct val="150000"/>
              </a:lnSpc>
              <a:spcAft>
                <a:spcPts val="0"/>
              </a:spcAft>
              <a:buNone/>
              <a:defRPr/>
            </a:pPr>
            <a:r>
              <a:rPr lang="en-US" sz="2400" i="1" dirty="0">
                <a:solidFill>
                  <a:schemeClr val="bg1"/>
                </a:solidFill>
                <a:latin typeface="Arial" panose="020B0604020202020204" pitchFamily="34" charset="0"/>
                <a:cs typeface="Arial" panose="020B0604020202020204" pitchFamily="34" charset="0"/>
              </a:rPr>
              <a:t>“What’s wrong with me?”</a:t>
            </a:r>
            <a:br>
              <a:rPr lang="en-US" sz="2400" i="1"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marL="0" indent="0" fontAlgn="auto">
              <a:spcAft>
                <a:spcPts val="0"/>
              </a:spcAft>
              <a:buNone/>
              <a:defRPr/>
            </a:pPr>
            <a:r>
              <a:rPr lang="en-US" sz="2400" dirty="0">
                <a:solidFill>
                  <a:schemeClr val="bg1"/>
                </a:solidFill>
                <a:latin typeface="Arial" panose="020B0604020202020204" pitchFamily="34" charset="0"/>
                <a:cs typeface="Arial" panose="020B0604020202020204" pitchFamily="34" charset="0"/>
              </a:rPr>
              <a:t>Reluctance to admit when we are affected by PTEs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marL="0" indent="0" fontAlgn="auto">
              <a:spcAft>
                <a:spcPts val="0"/>
              </a:spcAft>
              <a:buNone/>
              <a:defRPr/>
            </a:pPr>
            <a:r>
              <a:rPr lang="en-US" sz="2400" dirty="0">
                <a:solidFill>
                  <a:schemeClr val="bg1"/>
                </a:solidFill>
                <a:latin typeface="Arial" panose="020B0604020202020204" pitchFamily="34" charset="0"/>
                <a:cs typeface="Arial" panose="020B0604020202020204" pitchFamily="34" charset="0"/>
              </a:rPr>
              <a:t>Symptoms may increase in frequency and intensity over time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4446588"/>
          </a:xfrm>
        </p:spPr>
        <p:txBody>
          <a:bodyPr>
            <a:normAutofit/>
          </a:bodyPr>
          <a:lstStyle/>
          <a:p>
            <a:pPr fontAlgn="auto">
              <a:spcAft>
                <a:spcPts val="0"/>
              </a:spcAft>
              <a:defRPr/>
            </a:pPr>
            <a:r>
              <a:rPr lang="en-US" sz="4400" cap="none" dirty="0">
                <a:solidFill>
                  <a:srgbClr val="FFFF00"/>
                </a:solidFill>
                <a:latin typeface="Arial" panose="020B0604020202020204" pitchFamily="34" charset="0"/>
                <a:cs typeface="Arial" panose="020B0604020202020204" pitchFamily="34" charset="0"/>
              </a:rPr>
              <a:t>“I wish my mind could forget what my eyes have seen.”</a:t>
            </a:r>
            <a:br>
              <a:rPr lang="en-US" sz="4400" cap="none" dirty="0">
                <a:solidFill>
                  <a:srgbClr val="FFFF00"/>
                </a:solidFill>
                <a:latin typeface="Arial" panose="020B0604020202020204" pitchFamily="34" charset="0"/>
                <a:cs typeface="Arial" panose="020B0604020202020204" pitchFamily="34" charset="0"/>
              </a:rPr>
            </a:br>
            <a:br>
              <a:rPr lang="en-US" sz="4000" cap="none" dirty="0"/>
            </a:br>
            <a:br>
              <a:rPr lang="en-US" cap="none" dirty="0"/>
            </a:br>
            <a:r>
              <a:rPr lang="en-US" sz="3200" cap="none" dirty="0">
                <a:solidFill>
                  <a:schemeClr val="bg1"/>
                </a:solidFill>
                <a:latin typeface="Arial" panose="020B0604020202020204" pitchFamily="34" charset="0"/>
                <a:cs typeface="Arial" panose="020B0604020202020204" pitchFamily="34" charset="0"/>
              </a:rPr>
              <a:t>Quote by Detroit Firefighter David Parnell in the documentary movie “Burn”.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p:cNvSpPr>
            <a:spLocks noGrp="1" noChangeArrowheads="1"/>
          </p:cNvSpPr>
          <p:nvPr>
            <p:ph type="title"/>
          </p:nvPr>
        </p:nvSpPr>
        <p:spPr>
          <a:xfrm>
            <a:off x="685800" y="32084"/>
            <a:ext cx="7772400" cy="1595438"/>
          </a:xfrm>
        </p:spPr>
        <p:txBody>
          <a:bodyPr/>
          <a:lstStyle/>
          <a:p>
            <a:pPr fontAlgn="auto">
              <a:spcAft>
                <a:spcPts val="0"/>
              </a:spcAft>
              <a:defRPr/>
            </a:pPr>
            <a:r>
              <a:rPr lang="en-US" b="1" cap="none" dirty="0">
                <a:solidFill>
                  <a:srgbClr val="FFFF00"/>
                </a:solidFill>
                <a:latin typeface="Arial" panose="020B0604020202020204" pitchFamily="34" charset="0"/>
                <a:cs typeface="Arial" panose="020B0604020202020204" pitchFamily="34" charset="0"/>
              </a:rPr>
              <a:t>Your “File Folder”</a:t>
            </a:r>
          </a:p>
        </p:txBody>
      </p:sp>
      <p:sp>
        <p:nvSpPr>
          <p:cNvPr id="56324" name="File"/>
          <p:cNvSpPr>
            <a:spLocks noGrp="1" noEditPoints="1" noChangeArrowheads="1"/>
          </p:cNvSpPr>
          <p:nvPr>
            <p:ph sz="quarter" idx="13"/>
          </p:nvPr>
        </p:nvSpPr>
        <p:spPr>
          <a:xfrm>
            <a:off x="0" y="1447800"/>
            <a:ext cx="9144000" cy="5410200"/>
          </a:xfrm>
          <a:custGeom>
            <a:avLst/>
            <a:gdLst>
              <a:gd name="T0" fmla="*/ 2147483646 w 21600"/>
              <a:gd name="T1" fmla="*/ 2147483646 h 21600"/>
              <a:gd name="T2" fmla="*/ 0 w 21600"/>
              <a:gd name="T3" fmla="*/ 2147483646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alpha val="52000"/>
            </a:srgbClr>
          </a:solidFill>
          <a:ln>
            <a:solidFill>
              <a:srgbClr val="000000"/>
            </a:solidFill>
            <a:miter lim="800000"/>
            <a:headEnd/>
            <a:tailEnd/>
          </a:ln>
          <a:effectLst>
            <a:outerShdw blurRad="63500" dist="107763" dir="2700000" algn="ctr" rotWithShape="0">
              <a:srgbClr val="808080"/>
            </a:outerShdw>
          </a:effectLst>
        </p:spPr>
        <p:txBody>
          <a:bodyPr>
            <a:normAutofit lnSpcReduction="10000"/>
          </a:bodyPr>
          <a:lstStyle/>
          <a:p>
            <a:pPr fontAlgn="auto">
              <a:lnSpc>
                <a:spcPct val="90000"/>
              </a:lnSpc>
              <a:spcAft>
                <a:spcPts val="0"/>
              </a:spcAft>
              <a:defRPr/>
            </a:pPr>
            <a:r>
              <a:rPr lang="en-US" altLang="en-US" sz="2800" cap="none" dirty="0">
                <a:latin typeface="Arial" panose="020B0604020202020204" pitchFamily="34" charset="0"/>
                <a:cs typeface="Arial" panose="020B0604020202020204" pitchFamily="34" charset="0"/>
              </a:rPr>
              <a:t>A way to think about how memories are stored</a:t>
            </a:r>
          </a:p>
          <a:p>
            <a:pPr fontAlgn="auto">
              <a:lnSpc>
                <a:spcPct val="90000"/>
              </a:lnSpc>
              <a:spcAft>
                <a:spcPts val="0"/>
              </a:spcAft>
              <a:defRPr/>
            </a:pPr>
            <a:endParaRPr lang="en-US" altLang="en-US" sz="2800" cap="none" dirty="0">
              <a:latin typeface="Arial" panose="020B0604020202020204" pitchFamily="34" charset="0"/>
              <a:cs typeface="Arial" panose="020B0604020202020204" pitchFamily="34" charset="0"/>
            </a:endParaRPr>
          </a:p>
          <a:p>
            <a:pPr fontAlgn="auto">
              <a:lnSpc>
                <a:spcPct val="90000"/>
              </a:lnSpc>
              <a:spcAft>
                <a:spcPts val="0"/>
              </a:spcAft>
              <a:defRPr/>
            </a:pPr>
            <a:r>
              <a:rPr lang="en-US" altLang="en-US" sz="2800" cap="none" dirty="0">
                <a:latin typeface="Arial" panose="020B0604020202020204" pitchFamily="34" charset="0"/>
                <a:cs typeface="Arial" panose="020B0604020202020204" pitchFamily="34" charset="0"/>
              </a:rPr>
              <a:t>Most of your memories:</a:t>
            </a:r>
          </a:p>
          <a:p>
            <a:pPr lvl="1" fontAlgn="auto">
              <a:lnSpc>
                <a:spcPct val="90000"/>
              </a:lnSpc>
              <a:spcAft>
                <a:spcPts val="0"/>
              </a:spcAft>
              <a:defRPr/>
            </a:pPr>
            <a:r>
              <a:rPr lang="en-US" altLang="en-US" sz="2400" cap="none" dirty="0">
                <a:latin typeface="Arial" panose="020B0604020202020204" pitchFamily="34" charset="0"/>
                <a:cs typeface="Arial" panose="020B0604020202020204" pitchFamily="34" charset="0"/>
              </a:rPr>
              <a:t>Easily opened</a:t>
            </a:r>
          </a:p>
          <a:p>
            <a:pPr lvl="1" fontAlgn="auto">
              <a:lnSpc>
                <a:spcPct val="90000"/>
              </a:lnSpc>
              <a:spcAft>
                <a:spcPts val="0"/>
              </a:spcAft>
              <a:defRPr/>
            </a:pPr>
            <a:r>
              <a:rPr lang="en-US" altLang="en-US" sz="2400" cap="none" dirty="0">
                <a:latin typeface="Arial" panose="020B0604020202020204" pitchFamily="34" charset="0"/>
                <a:cs typeface="Arial" panose="020B0604020202020204" pitchFamily="34" charset="0"/>
              </a:rPr>
              <a:t>Memories are processed at different times</a:t>
            </a:r>
          </a:p>
          <a:p>
            <a:pPr lvl="1" fontAlgn="auto">
              <a:lnSpc>
                <a:spcPct val="90000"/>
              </a:lnSpc>
              <a:spcAft>
                <a:spcPts val="0"/>
              </a:spcAft>
              <a:buFontTx/>
              <a:buNone/>
              <a:defRPr/>
            </a:pPr>
            <a:endParaRPr lang="en-US" altLang="en-US" sz="2400" cap="none" dirty="0">
              <a:latin typeface="Arial" panose="020B0604020202020204" pitchFamily="34" charset="0"/>
              <a:cs typeface="Arial" panose="020B0604020202020204" pitchFamily="34" charset="0"/>
            </a:endParaRPr>
          </a:p>
          <a:p>
            <a:pPr fontAlgn="auto">
              <a:lnSpc>
                <a:spcPct val="90000"/>
              </a:lnSpc>
              <a:spcAft>
                <a:spcPts val="0"/>
              </a:spcAft>
              <a:defRPr/>
            </a:pPr>
            <a:r>
              <a:rPr lang="en-US" altLang="en-US" sz="2800" cap="none" dirty="0">
                <a:latin typeface="Arial" panose="020B0604020202020204" pitchFamily="34" charset="0"/>
                <a:cs typeface="Arial" panose="020B0604020202020204" pitchFamily="34" charset="0"/>
              </a:rPr>
              <a:t>The Critical Incident Drawer</a:t>
            </a:r>
          </a:p>
          <a:p>
            <a:pPr lvl="1" fontAlgn="auto">
              <a:lnSpc>
                <a:spcPct val="90000"/>
              </a:lnSpc>
              <a:spcAft>
                <a:spcPts val="0"/>
              </a:spcAft>
              <a:defRPr/>
            </a:pPr>
            <a:r>
              <a:rPr lang="en-US" altLang="en-US" sz="2400" cap="none" dirty="0">
                <a:latin typeface="Arial" panose="020B0604020202020204" pitchFamily="34" charset="0"/>
                <a:cs typeface="Arial" panose="020B0604020202020204" pitchFamily="34" charset="0"/>
              </a:rPr>
              <a:t>Closed tight</a:t>
            </a:r>
          </a:p>
          <a:p>
            <a:pPr lvl="1" fontAlgn="auto">
              <a:lnSpc>
                <a:spcPct val="90000"/>
              </a:lnSpc>
              <a:spcAft>
                <a:spcPts val="0"/>
              </a:spcAft>
              <a:defRPr/>
            </a:pPr>
            <a:r>
              <a:rPr lang="en-US" altLang="en-US" sz="2400" cap="none" dirty="0">
                <a:latin typeface="Arial" panose="020B0604020202020204" pitchFamily="34" charset="0"/>
                <a:cs typeface="Arial" panose="020B0604020202020204" pitchFamily="34" charset="0"/>
              </a:rPr>
              <a:t>Memories are not processed</a:t>
            </a:r>
          </a:p>
          <a:p>
            <a:pPr fontAlgn="auto">
              <a:lnSpc>
                <a:spcPct val="90000"/>
              </a:lnSpc>
              <a:spcAft>
                <a:spcPts val="0"/>
              </a:spcAft>
              <a:defRPr/>
            </a:pPr>
            <a:endParaRPr lang="en-US" altLang="en-US" sz="28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descr="ashley aven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1253">
            <a:off x="6448425" y="2514600"/>
            <a:ext cx="235108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descr="Firefighters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491" y="4288699"/>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Firefighters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781" y="25358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Firefighters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992688">
            <a:off x="3306559" y="4189889"/>
            <a:ext cx="23526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9" descr="Dog rescue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750512">
            <a:off x="3391265" y="375732"/>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10" descr="Firefighters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88457">
            <a:off x="803890" y="4214391"/>
            <a:ext cx="2400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538588">
            <a:off x="538157" y="1954436"/>
            <a:ext cx="220027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67926" y="442550"/>
            <a:ext cx="2401887"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extBox 1"/>
          <p:cNvSpPr txBox="1">
            <a:spLocks noChangeArrowheads="1"/>
          </p:cNvSpPr>
          <p:nvPr/>
        </p:nvSpPr>
        <p:spPr bwMode="auto">
          <a:xfrm>
            <a:off x="1282496" y="2633378"/>
            <a:ext cx="6400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3600" dirty="0">
                <a:latin typeface="Arial" panose="020B0604020202020204" pitchFamily="34" charset="0"/>
              </a:rPr>
              <a:t>  </a:t>
            </a:r>
            <a:r>
              <a:rPr lang="en-US" altLang="en-US" sz="3600" b="1" i="1" dirty="0">
                <a:solidFill>
                  <a:srgbClr val="FFFF00"/>
                </a:solidFill>
                <a:latin typeface="Arial" panose="020B0604020202020204" pitchFamily="34" charset="0"/>
              </a:rPr>
              <a:t>What’s in your  </a:t>
            </a:r>
          </a:p>
          <a:p>
            <a:pPr algn="ctr" eaLnBrk="1" hangingPunct="1">
              <a:lnSpc>
                <a:spcPct val="100000"/>
              </a:lnSpc>
              <a:spcBef>
                <a:spcPct val="0"/>
              </a:spcBef>
              <a:buClrTx/>
              <a:buFontTx/>
              <a:buNone/>
            </a:pPr>
            <a:r>
              <a:rPr lang="en-US" altLang="en-US" sz="3600" b="1" dirty="0">
                <a:solidFill>
                  <a:srgbClr val="FFFF00"/>
                </a:solidFill>
                <a:latin typeface="Arial" panose="020B0604020202020204" pitchFamily="34" charset="0"/>
              </a:rPr>
              <a:t>   </a:t>
            </a:r>
            <a:r>
              <a:rPr lang="en-US" altLang="en-US" sz="4000" b="1" i="1" dirty="0">
                <a:solidFill>
                  <a:srgbClr val="FFFF00"/>
                </a:solidFill>
                <a:latin typeface="Arial" panose="020B0604020202020204" pitchFamily="34" charset="0"/>
              </a:rPr>
              <a:t>“File Folder”?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title"/>
          </p:nvPr>
        </p:nvSpPr>
        <p:spPr>
          <a:xfrm>
            <a:off x="381000" y="152400"/>
            <a:ext cx="8610600" cy="1143000"/>
          </a:xfrm>
        </p:spPr>
        <p:txBody>
          <a:bodyPr/>
          <a:lstStyle/>
          <a:p>
            <a:pPr algn="r" fontAlgn="auto">
              <a:spcAft>
                <a:spcPts val="0"/>
              </a:spcAft>
              <a:defRPr/>
            </a:pPr>
            <a:r>
              <a:rPr lang="en-US" b="1" dirty="0">
                <a:solidFill>
                  <a:srgbClr val="FFFF00"/>
                </a:solidFill>
                <a:latin typeface="Arial" panose="020B0604020202020204" pitchFamily="34" charset="0"/>
                <a:cs typeface="Arial" panose="020B0604020202020204" pitchFamily="34" charset="0"/>
              </a:rPr>
              <a:t> </a:t>
            </a:r>
            <a:r>
              <a:rPr lang="en-US" b="1" cap="none" dirty="0">
                <a:solidFill>
                  <a:srgbClr val="FFFF00"/>
                </a:solidFill>
                <a:latin typeface="Arial" panose="020B0604020202020204" pitchFamily="34" charset="0"/>
                <a:cs typeface="Arial" panose="020B0604020202020204" pitchFamily="34" charset="0"/>
              </a:rPr>
              <a:t>Managing Your “File Folder”</a:t>
            </a:r>
          </a:p>
        </p:txBody>
      </p:sp>
      <p:sp>
        <p:nvSpPr>
          <p:cNvPr id="60418" name="File"/>
          <p:cNvSpPr>
            <a:spLocks noGrp="1" noEditPoints="1" noChangeArrowheads="1"/>
          </p:cNvSpPr>
          <p:nvPr>
            <p:ph sz="quarter" idx="13"/>
          </p:nvPr>
        </p:nvSpPr>
        <p:spPr>
          <a:xfrm>
            <a:off x="0" y="1447800"/>
            <a:ext cx="9144000" cy="5410200"/>
          </a:xfrm>
          <a:custGeom>
            <a:avLst/>
            <a:gdLst>
              <a:gd name="T0" fmla="*/ 2147483646 w 21600"/>
              <a:gd name="T1" fmla="*/ 2147483646 h 21600"/>
              <a:gd name="T2" fmla="*/ 0 w 21600"/>
              <a:gd name="T3" fmla="*/ 2147483646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alpha val="70000"/>
            </a:srgbClr>
          </a:solidFill>
          <a:ln>
            <a:solidFill>
              <a:srgbClr val="000000"/>
            </a:solidFill>
            <a:miter lim="800000"/>
            <a:headEnd/>
            <a:tailEnd/>
          </a:ln>
          <a:effectLst>
            <a:outerShdw blurRad="63500" dist="107763" dir="2700000" algn="ctr" rotWithShape="0">
              <a:srgbClr val="808080"/>
            </a:outerShdw>
          </a:effectLst>
        </p:spPr>
        <p:txBody>
          <a:bodyPr/>
          <a:lstStyle/>
          <a:p>
            <a:pPr fontAlgn="auto">
              <a:spcAft>
                <a:spcPts val="0"/>
              </a:spcAft>
              <a:defRPr/>
            </a:pPr>
            <a:r>
              <a:rPr lang="en-US" altLang="en-US" sz="2400" cap="none" dirty="0">
                <a:latin typeface="Arial" panose="020B0604020202020204" pitchFamily="34" charset="0"/>
                <a:cs typeface="Arial" panose="020B0604020202020204" pitchFamily="34" charset="0"/>
              </a:rPr>
              <a:t>Being aware of what might open your file</a:t>
            </a:r>
          </a:p>
          <a:p>
            <a:pPr fontAlgn="auto">
              <a:spcAft>
                <a:spcPts val="0"/>
              </a:spcAft>
              <a:defRPr/>
            </a:pPr>
            <a:endParaRPr lang="en-US" altLang="en-US" sz="2400" cap="none" dirty="0">
              <a:latin typeface="Arial" panose="020B0604020202020204" pitchFamily="34" charset="0"/>
              <a:cs typeface="Arial" panose="020B0604020202020204" pitchFamily="34" charset="0"/>
            </a:endParaRPr>
          </a:p>
          <a:p>
            <a:pPr fontAlgn="auto">
              <a:spcAft>
                <a:spcPts val="0"/>
              </a:spcAft>
              <a:defRPr/>
            </a:pPr>
            <a:r>
              <a:rPr lang="en-US" altLang="en-US" sz="2400" cap="none" dirty="0">
                <a:latin typeface="Arial" panose="020B0604020202020204" pitchFamily="34" charset="0"/>
                <a:cs typeface="Arial" panose="020B0604020202020204" pitchFamily="34" charset="0"/>
              </a:rPr>
              <a:t>Have strategies available if file is opened</a:t>
            </a:r>
          </a:p>
          <a:p>
            <a:pPr fontAlgn="auto">
              <a:spcAft>
                <a:spcPts val="0"/>
              </a:spcAft>
              <a:defRPr/>
            </a:pPr>
            <a:endParaRPr lang="en-US" altLang="en-US" sz="2400" cap="none" dirty="0">
              <a:latin typeface="Arial" panose="020B0604020202020204" pitchFamily="34" charset="0"/>
              <a:cs typeface="Arial" panose="020B0604020202020204" pitchFamily="34" charset="0"/>
            </a:endParaRPr>
          </a:p>
          <a:p>
            <a:pPr fontAlgn="auto">
              <a:spcAft>
                <a:spcPts val="0"/>
              </a:spcAft>
              <a:defRPr/>
            </a:pPr>
            <a:r>
              <a:rPr lang="en-US" altLang="en-US" sz="2400" cap="none" dirty="0">
                <a:latin typeface="Arial" panose="020B0604020202020204" pitchFamily="34" charset="0"/>
                <a:cs typeface="Arial" panose="020B0604020202020204" pitchFamily="34" charset="0"/>
              </a:rPr>
              <a:t>Provide yourself with opportunities to process these memories</a:t>
            </a:r>
          </a:p>
          <a:p>
            <a:pPr fontAlgn="auto">
              <a:spcAft>
                <a:spcPts val="0"/>
              </a:spcAft>
              <a:defRPr/>
            </a:pPr>
            <a:endParaRPr lang="en-US" altLang="en-US" cap="none" dirty="0">
              <a:latin typeface="Arial" panose="020B0604020202020204" pitchFamily="34" charset="0"/>
              <a:cs typeface="Arial" panose="020B0604020202020204" pitchFamily="34" charset="0"/>
            </a:endParaRPr>
          </a:p>
          <a:p>
            <a:pPr fontAlgn="auto">
              <a:spcAft>
                <a:spcPts val="0"/>
              </a:spcAft>
              <a:defRPr/>
            </a:pPr>
            <a:endParaRPr lang="en-US" altLang="en-US" cap="none" dirty="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513387"/>
          </a:xfrm>
        </p:spPr>
        <p:txBody>
          <a:bodyPr/>
          <a:lstStyle/>
          <a:p>
            <a:pPr fontAlgn="auto">
              <a:spcAft>
                <a:spcPts val="0"/>
              </a:spcAft>
              <a:defRPr/>
            </a:pPr>
            <a:r>
              <a:rPr lang="en-US" sz="6000" b="1" cap="none" dirty="0">
                <a:solidFill>
                  <a:srgbClr val="FFFF00"/>
                </a:solidFill>
                <a:latin typeface="Arial" panose="020B0604020202020204" pitchFamily="34" charset="0"/>
                <a:cs typeface="Arial" panose="020B0604020202020204" pitchFamily="34" charset="0"/>
              </a:rPr>
              <a:t>So, What Can We 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2362200" y="381000"/>
            <a:ext cx="6553200" cy="1905000"/>
          </a:xfrm>
        </p:spPr>
        <p:txBody>
          <a:bodyPr>
            <a:scene3d>
              <a:camera prst="orthographicFront"/>
              <a:lightRig rig="soft" dir="t">
                <a:rot lat="0" lon="0" rev="16800000"/>
              </a:lightRig>
            </a:scene3d>
            <a:sp3d prstMaterial="softEdge">
              <a:bevelT w="38100" h="38100"/>
            </a:sp3d>
          </a:bodyPr>
          <a:lstStyle/>
          <a:p>
            <a:pPr algn="l" fontAlgn="auto">
              <a:spcAft>
                <a:spcPts val="0"/>
              </a:spcAft>
              <a:defRPr/>
            </a:pPr>
            <a:r>
              <a:rPr lang="en-US" sz="4100" cap="none" dirty="0">
                <a:ln w="6350">
                  <a:noFill/>
                </a:ln>
                <a:solidFill>
                  <a:schemeClr val="bg1"/>
                </a:solidFill>
                <a:latin typeface="Arial" panose="020B0604020202020204" pitchFamily="34" charset="0"/>
                <a:cs typeface="Arial" panose="020B0604020202020204" pitchFamily="34" charset="0"/>
              </a:rPr>
              <a:t>Firefighter Life Safety Initiative Number 13</a:t>
            </a:r>
            <a:br>
              <a:rPr lang="en-US" sz="4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sz="4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9219" name="Rectangle 3"/>
          <p:cNvSpPr>
            <a:spLocks noGrp="1" noChangeArrowheads="1"/>
          </p:cNvSpPr>
          <p:nvPr>
            <p:ph idx="4294967295"/>
          </p:nvPr>
        </p:nvSpPr>
        <p:spPr>
          <a:xfrm>
            <a:off x="381000" y="1981200"/>
            <a:ext cx="8229600" cy="4191000"/>
          </a:xfrm>
          <a:ln>
            <a:solidFill>
              <a:srgbClr val="FF0000"/>
            </a:solidFill>
          </a:ln>
        </p:spPr>
        <p:txBody>
          <a:bodyPr anchor="ctr">
            <a:normAutofit/>
          </a:bodyPr>
          <a:lstStyle/>
          <a:p>
            <a:pPr marL="547688" indent="-411163" algn="ctr" fontAlgn="auto">
              <a:spcAft>
                <a:spcPts val="0"/>
              </a:spcAft>
              <a:buFontTx/>
              <a:buNone/>
              <a:defRPr/>
            </a:pPr>
            <a:r>
              <a:rPr lang="en-US" sz="3600" b="1" cap="none" dirty="0">
                <a:solidFill>
                  <a:srgbClr val="FFFF00"/>
                </a:solidFill>
              </a:rPr>
              <a:t>	</a:t>
            </a:r>
          </a:p>
          <a:p>
            <a:pPr marL="547688" indent="-411163" algn="ctr" fontAlgn="auto">
              <a:spcAft>
                <a:spcPts val="0"/>
              </a:spcAft>
              <a:buFontTx/>
              <a:buNone/>
              <a:defRPr/>
            </a:pPr>
            <a:r>
              <a:rPr lang="en-US" sz="4000" cap="none" dirty="0">
                <a:solidFill>
                  <a:srgbClr val="FFFF00"/>
                </a:solidFill>
                <a:latin typeface="Arial" panose="020B0604020202020204" pitchFamily="34" charset="0"/>
                <a:cs typeface="Arial" panose="020B0604020202020204" pitchFamily="34" charset="0"/>
              </a:rPr>
              <a:t>Firefighters and their families must have access to counseling and psychological support. </a:t>
            </a:r>
          </a:p>
          <a:p>
            <a:pPr marL="547688" indent="-411163" algn="ctr" fontAlgn="auto">
              <a:spcAft>
                <a:spcPts val="0"/>
              </a:spcAft>
              <a:defRPr/>
            </a:pPr>
            <a:endParaRPr lang="en-US" dirty="0">
              <a:latin typeface="Arial" panose="020B0604020202020204" pitchFamily="34" charset="0"/>
              <a:cs typeface="Arial" panose="020B0604020202020204" pitchFamily="34" charset="0"/>
            </a:endParaRPr>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5004" y="381000"/>
            <a:ext cx="1577196" cy="1531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Gerald\Pictures\FF Image.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81200" y="569204"/>
            <a:ext cx="5423184" cy="3938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1923" name="Rectangle 4"/>
          <p:cNvSpPr>
            <a:spLocks noChangeArrowheads="1"/>
          </p:cNvSpPr>
          <p:nvPr/>
        </p:nvSpPr>
        <p:spPr bwMode="auto">
          <a:xfrm>
            <a:off x="228600" y="609600"/>
            <a:ext cx="487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400" b="1" i="1" dirty="0">
                <a:solidFill>
                  <a:srgbClr val="FFFF00"/>
                </a:solidFill>
                <a:latin typeface="Arial" panose="020B0604020202020204" pitchFamily="34" charset="0"/>
              </a:rPr>
              <a:t>Reaching Out..</a:t>
            </a:r>
            <a:endParaRPr lang="en-US" altLang="en-US" sz="4400" i="1" dirty="0">
              <a:solidFill>
                <a:srgbClr val="FFFF00"/>
              </a:solidFill>
              <a:latin typeface="Arial" panose="020B0604020202020204" pitchFamily="34" charset="0"/>
            </a:endParaRPr>
          </a:p>
        </p:txBody>
      </p:sp>
      <p:sp>
        <p:nvSpPr>
          <p:cNvPr id="81924" name="Rectangle 5"/>
          <p:cNvSpPr>
            <a:spLocks noChangeArrowheads="1"/>
          </p:cNvSpPr>
          <p:nvPr/>
        </p:nvSpPr>
        <p:spPr bwMode="auto">
          <a:xfrm>
            <a:off x="1149492" y="1981200"/>
            <a:ext cx="7543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None/>
            </a:pPr>
            <a:r>
              <a:rPr lang="en-US" altLang="en-US" sz="3600" b="1" i="1" dirty="0">
                <a:solidFill>
                  <a:schemeClr val="bg1"/>
                </a:solidFill>
                <a:latin typeface="Arial" panose="020B0604020202020204" pitchFamily="34" charset="0"/>
              </a:rPr>
              <a:t>To a Friend or Family Member</a:t>
            </a:r>
          </a:p>
          <a:p>
            <a:pPr eaLnBrk="1" hangingPunct="1">
              <a:lnSpc>
                <a:spcPct val="100000"/>
              </a:lnSpc>
              <a:spcBef>
                <a:spcPct val="0"/>
              </a:spcBef>
              <a:buClrTx/>
              <a:buNone/>
            </a:pPr>
            <a:endParaRPr lang="en-US" altLang="en-US" sz="3600" b="1" dirty="0">
              <a:solidFill>
                <a:schemeClr val="bg1"/>
              </a:solidFill>
              <a:latin typeface="Arial" panose="020B0604020202020204" pitchFamily="34" charset="0"/>
            </a:endParaRPr>
          </a:p>
          <a:p>
            <a:pPr eaLnBrk="1" hangingPunct="1">
              <a:lnSpc>
                <a:spcPct val="100000"/>
              </a:lnSpc>
              <a:spcBef>
                <a:spcPct val="0"/>
              </a:spcBef>
              <a:buClrTx/>
              <a:buNone/>
            </a:pPr>
            <a:r>
              <a:rPr lang="en-US" altLang="en-US" sz="3600" b="1" i="1" dirty="0">
                <a:solidFill>
                  <a:schemeClr val="bg1"/>
                </a:solidFill>
                <a:latin typeface="Arial" panose="020B0604020202020204" pitchFamily="34" charset="0"/>
              </a:rPr>
              <a:t>To a Peer Counselor</a:t>
            </a:r>
          </a:p>
          <a:p>
            <a:pPr eaLnBrk="1" hangingPunct="1">
              <a:lnSpc>
                <a:spcPct val="100000"/>
              </a:lnSpc>
              <a:spcBef>
                <a:spcPct val="0"/>
              </a:spcBef>
              <a:buClrTx/>
              <a:buNone/>
            </a:pPr>
            <a:endParaRPr lang="en-US" altLang="en-US" sz="3600" b="1" dirty="0">
              <a:solidFill>
                <a:schemeClr val="bg1"/>
              </a:solidFill>
              <a:latin typeface="Arial" panose="020B0604020202020204" pitchFamily="34" charset="0"/>
            </a:endParaRPr>
          </a:p>
          <a:p>
            <a:pPr eaLnBrk="1" hangingPunct="1">
              <a:lnSpc>
                <a:spcPct val="100000"/>
              </a:lnSpc>
              <a:spcBef>
                <a:spcPct val="0"/>
              </a:spcBef>
              <a:buClrTx/>
              <a:buNone/>
            </a:pPr>
            <a:r>
              <a:rPr lang="en-US" altLang="en-US" sz="3600" b="1" i="1" dirty="0">
                <a:solidFill>
                  <a:schemeClr val="bg1"/>
                </a:solidFill>
                <a:latin typeface="Arial" panose="020B0604020202020204" pitchFamily="34" charset="0"/>
              </a:rPr>
              <a:t>To a Pastor or a Chaplain</a:t>
            </a:r>
          </a:p>
          <a:p>
            <a:pPr eaLnBrk="1" hangingPunct="1">
              <a:lnSpc>
                <a:spcPct val="100000"/>
              </a:lnSpc>
              <a:spcBef>
                <a:spcPct val="0"/>
              </a:spcBef>
              <a:buClrTx/>
              <a:buNone/>
            </a:pPr>
            <a:endParaRPr lang="en-US" altLang="en-US" sz="3600" b="1" dirty="0">
              <a:solidFill>
                <a:schemeClr val="bg1"/>
              </a:solidFill>
              <a:latin typeface="Arial" panose="020B0604020202020204" pitchFamily="34" charset="0"/>
            </a:endParaRPr>
          </a:p>
          <a:p>
            <a:pPr eaLnBrk="1" hangingPunct="1">
              <a:lnSpc>
                <a:spcPct val="100000"/>
              </a:lnSpc>
              <a:spcBef>
                <a:spcPct val="0"/>
              </a:spcBef>
              <a:buClrTx/>
              <a:buNone/>
            </a:pPr>
            <a:r>
              <a:rPr lang="en-US" altLang="en-US" sz="3600" b="1" i="1" dirty="0">
                <a:solidFill>
                  <a:schemeClr val="bg1"/>
                </a:solidFill>
                <a:latin typeface="Arial" panose="020B0604020202020204" pitchFamily="34" charset="0"/>
              </a:rPr>
              <a:t>To a Mental Health Therapist</a:t>
            </a:r>
            <a:endParaRPr lang="en-US" altLang="en-US" sz="3600" i="1" dirty="0">
              <a:solidFill>
                <a:schemeClr val="bg1"/>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304800"/>
            <a:ext cx="7772400" cy="1057275"/>
          </a:xfrm>
        </p:spPr>
        <p:txBody>
          <a:bodyPr/>
          <a:lstStyle/>
          <a:p>
            <a:pPr algn="r" fontAlgn="auto">
              <a:spcAft>
                <a:spcPts val="0"/>
              </a:spcAft>
              <a:defRPr/>
            </a:pPr>
            <a:r>
              <a:rPr lang="en-US" b="1" cap="none" dirty="0">
                <a:solidFill>
                  <a:srgbClr val="FFFF00"/>
                </a:solidFill>
              </a:rPr>
              <a:t>Resistance to Reaching Out</a:t>
            </a:r>
          </a:p>
        </p:txBody>
      </p:sp>
      <p:sp>
        <p:nvSpPr>
          <p:cNvPr id="30723" name="Rectangle 3"/>
          <p:cNvSpPr>
            <a:spLocks noGrp="1" noChangeArrowheads="1"/>
          </p:cNvSpPr>
          <p:nvPr>
            <p:ph sz="quarter" idx="13"/>
          </p:nvPr>
        </p:nvSpPr>
        <p:spPr>
          <a:xfrm>
            <a:off x="304800" y="2057400"/>
            <a:ext cx="8610600" cy="4073525"/>
          </a:xfrm>
        </p:spPr>
        <p:txBody>
          <a:bodyPr>
            <a:normAutofit lnSpcReduction="10000"/>
          </a:bodyPr>
          <a:lstStyle/>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Afraid the word will get out</a:t>
            </a:r>
          </a:p>
          <a:p>
            <a:pPr marL="0" indent="0" algn="ctr" fontAlgn="auto">
              <a:spcAft>
                <a:spcPts val="0"/>
              </a:spcAft>
              <a:buNone/>
              <a:defRPr/>
            </a:pPr>
            <a:endParaRPr lang="en-US" sz="2800" cap="none" dirty="0">
              <a:solidFill>
                <a:schemeClr val="bg1"/>
              </a:solidFill>
              <a:latin typeface="Arial" panose="020B0604020202020204" pitchFamily="34" charset="0"/>
              <a:cs typeface="Arial" panose="020B0604020202020204" pitchFamily="34" charset="0"/>
            </a:endParaRP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Others seem to be handling this by themselves and so </a:t>
            </a:r>
            <a:r>
              <a:rPr lang="en-US" sz="2800" i="1" cap="none" dirty="0">
                <a:solidFill>
                  <a:schemeClr val="bg1"/>
                </a:solidFill>
                <a:latin typeface="Arial" panose="020B0604020202020204" pitchFamily="34" charset="0"/>
                <a:cs typeface="Arial" panose="020B0604020202020204" pitchFamily="34" charset="0"/>
              </a:rPr>
              <a:t>“maybe I should too?”</a:t>
            </a:r>
          </a:p>
          <a:p>
            <a:pPr marL="0" indent="0" algn="ctr" fontAlgn="auto">
              <a:spcAft>
                <a:spcPts val="0"/>
              </a:spcAft>
              <a:buNone/>
              <a:defRPr/>
            </a:pPr>
            <a:endParaRPr lang="en-US" sz="2800" i="1" cap="none" dirty="0">
              <a:solidFill>
                <a:schemeClr val="bg1"/>
              </a:solidFill>
              <a:latin typeface="Arial" panose="020B0604020202020204" pitchFamily="34" charset="0"/>
              <a:cs typeface="Arial" panose="020B0604020202020204" pitchFamily="34" charset="0"/>
            </a:endParaRP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The </a:t>
            </a:r>
            <a:r>
              <a:rPr lang="en-US" sz="2800" b="1" i="1" cap="none" dirty="0">
                <a:solidFill>
                  <a:schemeClr val="bg1"/>
                </a:solidFill>
                <a:latin typeface="Arial" panose="020B0604020202020204" pitchFamily="34" charset="0"/>
                <a:cs typeface="Arial" panose="020B0604020202020204" pitchFamily="34" charset="0"/>
              </a:rPr>
              <a:t>“Suck It Up” </a:t>
            </a:r>
            <a:r>
              <a:rPr lang="en-US" sz="2800" cap="none" dirty="0">
                <a:solidFill>
                  <a:schemeClr val="bg1"/>
                </a:solidFill>
                <a:latin typeface="Arial" panose="020B0604020202020204" pitchFamily="34" charset="0"/>
                <a:cs typeface="Arial" panose="020B0604020202020204" pitchFamily="34" charset="0"/>
              </a:rPr>
              <a:t>culture of the department discourages it.</a:t>
            </a:r>
          </a:p>
          <a:p>
            <a:pPr marL="0" indent="0" algn="ctr" fontAlgn="auto">
              <a:spcAft>
                <a:spcPts val="0"/>
              </a:spcAft>
              <a:buNone/>
              <a:defRPr/>
            </a:pPr>
            <a:endParaRPr lang="en-US" sz="2400" cap="none"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457200"/>
            <a:ext cx="8534400" cy="735013"/>
          </a:xfrm>
        </p:spPr>
        <p:txBody>
          <a:bodyPr>
            <a:normAutofit fontScale="90000"/>
          </a:bodyPr>
          <a:lstStyle/>
          <a:p>
            <a:pPr algn="r" fontAlgn="auto">
              <a:spcAft>
                <a:spcPts val="0"/>
              </a:spcAft>
              <a:defRPr/>
            </a:pPr>
            <a:r>
              <a:rPr lang="en-US" b="1" cap="none" dirty="0">
                <a:solidFill>
                  <a:srgbClr val="FFFF00"/>
                </a:solidFill>
                <a:latin typeface="Arial" panose="020B0604020202020204" pitchFamily="34" charset="0"/>
                <a:cs typeface="Arial" panose="020B0604020202020204" pitchFamily="34" charset="0"/>
              </a:rPr>
              <a:t>Reaching out to a Friend/Family Member</a:t>
            </a:r>
          </a:p>
        </p:txBody>
      </p:sp>
      <p:sp>
        <p:nvSpPr>
          <p:cNvPr id="27651" name="Rectangle 3"/>
          <p:cNvSpPr>
            <a:spLocks noGrp="1" noChangeArrowheads="1"/>
          </p:cNvSpPr>
          <p:nvPr>
            <p:ph sz="quarter" idx="13"/>
          </p:nvPr>
        </p:nvSpPr>
        <p:spPr>
          <a:xfrm>
            <a:off x="601579" y="3276600"/>
            <a:ext cx="8229600" cy="2667000"/>
          </a:xfrm>
        </p:spPr>
        <p:txBody>
          <a:bodyPr>
            <a:noAutofit/>
          </a:bodyPr>
          <a:lstStyle/>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Finding a Listener / Being a Listener;</a:t>
            </a: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Familiar with your situation;</a:t>
            </a:r>
          </a:p>
          <a:p>
            <a:pPr marL="0" indent="0" algn="ctr" fontAlgn="auto">
              <a:spcBef>
                <a:spcPts val="0"/>
              </a:spcBef>
              <a:spcAft>
                <a:spcPts val="0"/>
              </a:spcAft>
              <a:buNone/>
              <a:defRPr/>
            </a:pPr>
            <a:r>
              <a:rPr lang="en-US" sz="2800" cap="none" dirty="0">
                <a:solidFill>
                  <a:schemeClr val="bg1"/>
                </a:solidFill>
                <a:latin typeface="Arial" panose="020B0604020202020204" pitchFamily="34" charset="0"/>
                <a:cs typeface="Arial" panose="020B0604020202020204" pitchFamily="34" charset="0"/>
              </a:rPr>
              <a:t>Describe what you need from the conversation;</a:t>
            </a: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“Just being there</a:t>
            </a:r>
            <a:r>
              <a:rPr lang="en-US" sz="3200" cap="none" dirty="0">
                <a:solidFill>
                  <a:schemeClr val="bg1"/>
                </a:solidFill>
                <a:latin typeface="Arial" panose="020B0604020202020204" pitchFamily="34" charset="0"/>
                <a:cs typeface="Arial" panose="020B0604020202020204" pitchFamily="34"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533400"/>
            <a:ext cx="8229600" cy="887413"/>
          </a:xfrm>
        </p:spPr>
        <p:txBody>
          <a:bodyPr>
            <a:normAutofit/>
          </a:bodyPr>
          <a:lstStyle/>
          <a:p>
            <a:pPr algn="r" fontAlgn="auto">
              <a:spcAft>
                <a:spcPts val="0"/>
              </a:spcAft>
              <a:defRPr/>
            </a:pPr>
            <a:r>
              <a:rPr lang="en-US" sz="3200" b="1" cap="none" dirty="0">
                <a:solidFill>
                  <a:srgbClr val="FFFF00"/>
                </a:solidFill>
                <a:latin typeface="Arial" panose="020B0604020202020204" pitchFamily="34" charset="0"/>
                <a:cs typeface="Arial" panose="020B0604020202020204" pitchFamily="34" charset="0"/>
              </a:rPr>
              <a:t>Reaching Out to a Peer Counselor</a:t>
            </a:r>
          </a:p>
        </p:txBody>
      </p:sp>
      <p:sp>
        <p:nvSpPr>
          <p:cNvPr id="28675" name="Rectangle 3"/>
          <p:cNvSpPr>
            <a:spLocks noGrp="1" noChangeArrowheads="1"/>
          </p:cNvSpPr>
          <p:nvPr>
            <p:ph sz="quarter" idx="13"/>
          </p:nvPr>
        </p:nvSpPr>
        <p:spPr>
          <a:xfrm>
            <a:off x="457200" y="2362200"/>
            <a:ext cx="8229600" cy="4073525"/>
          </a:xfrm>
        </p:spPr>
        <p:txBody>
          <a:bodyPr>
            <a:normAutofit/>
          </a:bodyPr>
          <a:lstStyle/>
          <a:p>
            <a:pPr marL="0" indent="0" fontAlgn="auto">
              <a:spcAft>
                <a:spcPts val="0"/>
              </a:spcAft>
              <a:buNone/>
              <a:defRPr/>
            </a:pPr>
            <a:r>
              <a:rPr lang="en-US" sz="3200" cap="none" dirty="0">
                <a:solidFill>
                  <a:srgbClr val="FFFF00"/>
                </a:solidFill>
                <a:latin typeface="Arial" panose="020B0604020202020204" pitchFamily="34" charset="0"/>
                <a:cs typeface="Arial" panose="020B0604020202020204" pitchFamily="34" charset="0"/>
              </a:rPr>
              <a:t>Someone who can… </a:t>
            </a:r>
          </a:p>
          <a:p>
            <a:pPr marL="457200" lvl="1" indent="0" fontAlgn="auto">
              <a:spcAft>
                <a:spcPts val="0"/>
              </a:spcAft>
              <a:buNone/>
              <a:defRPr/>
            </a:pPr>
            <a:r>
              <a:rPr lang="en-US" sz="2000" cap="none" dirty="0">
                <a:solidFill>
                  <a:schemeClr val="bg1"/>
                </a:solidFill>
                <a:latin typeface="Arial" panose="020B0604020202020204" pitchFamily="34" charset="0"/>
                <a:cs typeface="Arial" panose="020B0604020202020204" pitchFamily="34" charset="0"/>
              </a:rPr>
              <a:t>relate to what you are going through</a:t>
            </a:r>
          </a:p>
          <a:p>
            <a:pPr marL="457200" lvl="1" indent="0" fontAlgn="auto">
              <a:spcAft>
                <a:spcPts val="0"/>
              </a:spcAft>
              <a:buNone/>
              <a:defRPr/>
            </a:pPr>
            <a:r>
              <a:rPr lang="en-US" sz="2000" cap="none" dirty="0">
                <a:solidFill>
                  <a:schemeClr val="bg1"/>
                </a:solidFill>
                <a:latin typeface="Arial" panose="020B0604020202020204" pitchFamily="34" charset="0"/>
                <a:cs typeface="Arial" panose="020B0604020202020204" pitchFamily="34" charset="0"/>
              </a:rPr>
              <a:t>understands your situation</a:t>
            </a:r>
          </a:p>
          <a:p>
            <a:pPr marL="457200" lvl="1" indent="0" fontAlgn="auto">
              <a:spcAft>
                <a:spcPts val="0"/>
              </a:spcAft>
              <a:buNone/>
              <a:defRPr/>
            </a:pPr>
            <a:endParaRPr lang="en-US" sz="2000" cap="none" dirty="0">
              <a:solidFill>
                <a:schemeClr val="bg1"/>
              </a:solidFill>
              <a:latin typeface="Arial" panose="020B0604020202020204" pitchFamily="34" charset="0"/>
              <a:cs typeface="Arial" panose="020B0604020202020204" pitchFamily="34" charset="0"/>
            </a:endParaRPr>
          </a:p>
          <a:p>
            <a:pPr marL="0" indent="0" fontAlgn="auto">
              <a:spcAft>
                <a:spcPts val="0"/>
              </a:spcAft>
              <a:buNone/>
              <a:defRPr/>
            </a:pPr>
            <a:r>
              <a:rPr lang="en-US" sz="3200" cap="none" dirty="0">
                <a:solidFill>
                  <a:srgbClr val="FFFF00"/>
                </a:solidFill>
                <a:latin typeface="Arial" panose="020B0604020202020204" pitchFamily="34" charset="0"/>
                <a:cs typeface="Arial" panose="020B0604020202020204" pitchFamily="34" charset="0"/>
              </a:rPr>
              <a:t>You need to know…</a:t>
            </a:r>
          </a:p>
          <a:p>
            <a:pPr marL="457200" lvl="1" indent="0" fontAlgn="auto">
              <a:spcAft>
                <a:spcPts val="0"/>
              </a:spcAft>
              <a:buNone/>
              <a:defRPr/>
            </a:pPr>
            <a:r>
              <a:rPr lang="en-US" sz="2000" cap="none" dirty="0">
                <a:solidFill>
                  <a:schemeClr val="bg1"/>
                </a:solidFill>
                <a:latin typeface="Arial" panose="020B0604020202020204" pitchFamily="34" charset="0"/>
                <a:cs typeface="Arial" panose="020B0604020202020204" pitchFamily="34" charset="0"/>
              </a:rPr>
              <a:t>what you tell them stays with them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Grp="1" noChangeAspect="1"/>
          </p:cNvGraphicFramePr>
          <p:nvPr>
            <p:ph sz="quarter" idx="13"/>
            <p:extLst>
              <p:ext uri="{D42A27DB-BD31-4B8C-83A1-F6EECF244321}">
                <p14:modId xmlns:p14="http://schemas.microsoft.com/office/powerpoint/2010/main" val="2735693170"/>
              </p:ext>
            </p:extLst>
          </p:nvPr>
        </p:nvGraphicFramePr>
        <p:xfrm>
          <a:off x="644358" y="576448"/>
          <a:ext cx="8174444" cy="5626768"/>
        </p:xfrm>
        <a:graphic>
          <a:graphicData uri="http://schemas.openxmlformats.org/presentationml/2006/ole">
            <mc:AlternateContent xmlns:mc="http://schemas.openxmlformats.org/markup-compatibility/2006">
              <mc:Choice xmlns:v="urn:schemas-microsoft-com:vml" Requires="v">
                <p:oleObj spid="_x0000_s90131" name="Photo Editor Photo" r:id="rId4" imgW="5714286" imgH="3933333" progId="MSPhotoEd.3">
                  <p:embed/>
                </p:oleObj>
              </mc:Choice>
              <mc:Fallback>
                <p:oleObj name="Photo Editor Photo" r:id="rId4" imgW="5714286" imgH="3933333" progId="MSPhotoEd.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58" y="576448"/>
                        <a:ext cx="8174444" cy="5626768"/>
                      </a:xfrm>
                      <a:prstGeom prst="rect">
                        <a:avLst/>
                      </a:prstGeom>
                      <a:noFill/>
                      <a:ln>
                        <a:noFill/>
                      </a:ln>
                    </p:spPr>
                  </p:pic>
                </p:oleObj>
              </mc:Fallback>
            </mc:AlternateContent>
          </a:graphicData>
        </a:graphic>
      </p:graphicFrame>
      <p:sp>
        <p:nvSpPr>
          <p:cNvPr id="2" name="Rectangle 1"/>
          <p:cNvSpPr/>
          <p:nvPr/>
        </p:nvSpPr>
        <p:spPr>
          <a:xfrm>
            <a:off x="636337" y="3429000"/>
            <a:ext cx="7813842" cy="3086100"/>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Rectangle 3"/>
          <p:cNvSpPr>
            <a:spLocks noChangeArrowheads="1"/>
          </p:cNvSpPr>
          <p:nvPr/>
        </p:nvSpPr>
        <p:spPr bwMode="auto">
          <a:xfrm>
            <a:off x="885658" y="4045684"/>
            <a:ext cx="7239106" cy="1631216"/>
          </a:xfrm>
          <a:prstGeom prst="rect">
            <a:avLst/>
          </a:prstGeom>
          <a:noFill/>
          <a:ln>
            <a:noFill/>
          </a:ln>
          <a:effectLst>
            <a:outerShdw blurRad="469900" sx="66000" sy="66000" algn="ctr" rotWithShape="0">
              <a:srgbClr val="C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2000" b="1" i="1" dirty="0">
                <a:solidFill>
                  <a:srgbClr val="FFFF00"/>
                </a:solidFill>
                <a:cs typeface="Arial" panose="020B0604020202020204" pitchFamily="34" charset="0"/>
              </a:rPr>
              <a:t>“Often the most loving thing we can do when a friend is in pain is to share the pain-to be there even when we have nothing to offer except our presence and even when being there is painful to ourselves.”</a:t>
            </a:r>
          </a:p>
          <a:p>
            <a:pPr eaLnBrk="1" fontAlgn="auto" hangingPunct="1">
              <a:spcBef>
                <a:spcPts val="0"/>
              </a:spcBef>
              <a:spcAft>
                <a:spcPts val="0"/>
              </a:spcAft>
              <a:defRPr/>
            </a:pPr>
            <a:r>
              <a:rPr lang="en-US" altLang="en-US" sz="2000" b="1" dirty="0">
                <a:solidFill>
                  <a:srgbClr val="FFFF00"/>
                </a:solidFill>
                <a:cs typeface="Arial" panose="020B0604020202020204" pitchFamily="34" charset="0"/>
              </a:rPr>
              <a:t>   M. Scott Peck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r" fontAlgn="auto">
              <a:spcAft>
                <a:spcPts val="0"/>
              </a:spcAft>
              <a:defRPr/>
            </a:pPr>
            <a:r>
              <a:rPr lang="en-US" b="1" cap="none" dirty="0">
                <a:solidFill>
                  <a:srgbClr val="FFFF00"/>
                </a:solidFill>
                <a:latin typeface="Arial" panose="020B0604020202020204" pitchFamily="34" charset="0"/>
                <a:cs typeface="Arial" panose="020B0604020202020204" pitchFamily="34" charset="0"/>
              </a:rPr>
              <a:t>Reaching Out to Clergy or a Chaplain </a:t>
            </a:r>
            <a:endParaRPr lang="en-US"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457200" y="2438400"/>
            <a:ext cx="8229600" cy="3810000"/>
          </a:xfrm>
        </p:spPr>
        <p:txBody>
          <a:bodyPr>
            <a:normAutofit/>
          </a:bodyPr>
          <a:lstStyle/>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 Trusted individual</a:t>
            </a: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 Familiar influence</a:t>
            </a: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 Many organizations have strong chaplain programs</a:t>
            </a: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“Cultural comfort”</a:t>
            </a:r>
          </a:p>
          <a:p>
            <a:pPr marL="0" indent="0" fontAlgn="auto">
              <a:spcAft>
                <a:spcPts val="0"/>
              </a:spcAft>
              <a:buNone/>
              <a:defRPr/>
            </a:pPr>
            <a:endParaRPr lang="en-US" sz="2800" cap="none" dirty="0">
              <a:solidFill>
                <a:schemeClr val="bg1"/>
              </a:solidFill>
              <a:latin typeface="Arial" panose="020B0604020202020204" pitchFamily="34" charset="0"/>
              <a:cs typeface="Arial" panose="020B0604020202020204" pitchFamily="34" charset="0"/>
            </a:endParaRPr>
          </a:p>
          <a:p>
            <a:pPr fontAlgn="auto">
              <a:spcAft>
                <a:spcPts val="0"/>
              </a:spcAft>
              <a:defRPr/>
            </a:pPr>
            <a:endParaRPr lang="en-US" sz="2800" cap="none"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85274" y="457200"/>
            <a:ext cx="8458200" cy="1143000"/>
          </a:xfrm>
        </p:spPr>
        <p:txBody>
          <a:bodyPr>
            <a:noAutofit/>
          </a:bodyPr>
          <a:lstStyle/>
          <a:p>
            <a:pPr algn="r" fontAlgn="auto">
              <a:spcAft>
                <a:spcPts val="0"/>
              </a:spcAft>
              <a:defRPr/>
            </a:pPr>
            <a:r>
              <a:rPr lang="en-US" sz="3200" b="1" cap="none" dirty="0">
                <a:solidFill>
                  <a:srgbClr val="FFFF00"/>
                </a:solidFill>
                <a:latin typeface="Arial" panose="020B0604020202020204" pitchFamily="34" charset="0"/>
                <a:cs typeface="Arial" panose="020B0604020202020204" pitchFamily="34" charset="0"/>
              </a:rPr>
              <a:t>Reaching Out to a Mental Health Therapist</a:t>
            </a:r>
          </a:p>
        </p:txBody>
      </p:sp>
      <p:sp>
        <p:nvSpPr>
          <p:cNvPr id="29699" name="Rectangle 3"/>
          <p:cNvSpPr>
            <a:spLocks noGrp="1" noChangeArrowheads="1"/>
          </p:cNvSpPr>
          <p:nvPr>
            <p:ph sz="quarter" idx="13"/>
          </p:nvPr>
        </p:nvSpPr>
        <p:spPr>
          <a:xfrm>
            <a:off x="457200" y="2133600"/>
            <a:ext cx="8229600" cy="3997325"/>
          </a:xfrm>
        </p:spPr>
        <p:txBody>
          <a:bodyPr>
            <a:normAutofit/>
          </a:bodyPr>
          <a:lstStyle/>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Opportunity to open up and process file folders</a:t>
            </a: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Receive reflection and guidance</a:t>
            </a: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Assistance in implementing effective coping techniques</a:t>
            </a: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Specific treatments for PTSD</a:t>
            </a:r>
          </a:p>
          <a:p>
            <a:pPr marL="0" indent="0" algn="ctr" fontAlgn="auto">
              <a:spcAft>
                <a:spcPts val="0"/>
              </a:spcAft>
              <a:buNone/>
              <a:defRPr/>
            </a:pPr>
            <a:r>
              <a:rPr lang="en-US" sz="2800" cap="none" dirty="0">
                <a:solidFill>
                  <a:schemeClr val="bg1"/>
                </a:solidFill>
                <a:latin typeface="Arial" panose="020B0604020202020204" pitchFamily="34" charset="0"/>
                <a:cs typeface="Arial" panose="020B0604020202020204" pitchFamily="34" charset="0"/>
              </a:rPr>
              <a:t>Referral for medication if needed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7996284" cy="53340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8082766"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33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ChangeArrowheads="1"/>
          </p:cNvSpPr>
          <p:nvPr/>
        </p:nvSpPr>
        <p:spPr bwMode="auto">
          <a:xfrm>
            <a:off x="838200" y="9906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b="1" dirty="0">
                <a:solidFill>
                  <a:srgbClr val="FFFF00"/>
                </a:solidFill>
                <a:latin typeface="Arial" panose="020B0604020202020204" pitchFamily="34" charset="0"/>
              </a:rPr>
              <a:t>Taking Care of Each Other</a:t>
            </a:r>
          </a:p>
        </p:txBody>
      </p:sp>
      <p:sp>
        <p:nvSpPr>
          <p:cNvPr id="96259" name="Rectangle 7"/>
          <p:cNvSpPr>
            <a:spLocks noChangeArrowheads="1"/>
          </p:cNvSpPr>
          <p:nvPr/>
        </p:nvSpPr>
        <p:spPr bwMode="auto">
          <a:xfrm>
            <a:off x="212558" y="2438400"/>
            <a:ext cx="8686800" cy="2492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2400" b="1" dirty="0">
                <a:solidFill>
                  <a:schemeClr val="bg1"/>
                </a:solidFill>
                <a:latin typeface="Arial" panose="020B0604020202020204" pitchFamily="34" charset="0"/>
              </a:rPr>
              <a:t>Talking about incidents</a:t>
            </a:r>
          </a:p>
          <a:p>
            <a:pPr algn="ctr" eaLnBrk="1" hangingPunct="1">
              <a:lnSpc>
                <a:spcPct val="100000"/>
              </a:lnSpc>
              <a:spcBef>
                <a:spcPct val="0"/>
              </a:spcBef>
              <a:buClrTx/>
              <a:buFontTx/>
              <a:buNone/>
            </a:pPr>
            <a:endParaRPr lang="en-US" altLang="en-US" sz="2400" b="1" dirty="0">
              <a:solidFill>
                <a:schemeClr val="bg1"/>
              </a:solidFill>
              <a:latin typeface="Arial" panose="020B0604020202020204" pitchFamily="34" charset="0"/>
            </a:endParaRPr>
          </a:p>
          <a:p>
            <a:pPr algn="ctr" eaLnBrk="1" hangingPunct="1">
              <a:lnSpc>
                <a:spcPct val="100000"/>
              </a:lnSpc>
              <a:spcBef>
                <a:spcPct val="0"/>
              </a:spcBef>
              <a:buClrTx/>
              <a:buFontTx/>
              <a:buNone/>
            </a:pPr>
            <a:r>
              <a:rPr lang="en-US" altLang="en-US" sz="2400" b="1" dirty="0">
                <a:solidFill>
                  <a:schemeClr val="bg1"/>
                </a:solidFill>
                <a:latin typeface="Arial" panose="020B0604020202020204" pitchFamily="34" charset="0"/>
              </a:rPr>
              <a:t>Express concerns assertively</a:t>
            </a:r>
          </a:p>
          <a:p>
            <a:pPr algn="ctr" eaLnBrk="1" hangingPunct="1">
              <a:lnSpc>
                <a:spcPct val="100000"/>
              </a:lnSpc>
              <a:spcBef>
                <a:spcPct val="0"/>
              </a:spcBef>
              <a:buClrTx/>
              <a:buFontTx/>
              <a:buNone/>
            </a:pPr>
            <a:endParaRPr lang="en-US" altLang="en-US" sz="2400" b="1" dirty="0">
              <a:solidFill>
                <a:schemeClr val="bg1"/>
              </a:solidFill>
              <a:latin typeface="Arial" panose="020B0604020202020204" pitchFamily="34" charset="0"/>
            </a:endParaRPr>
          </a:p>
          <a:p>
            <a:pPr algn="ctr" eaLnBrk="1" hangingPunct="1">
              <a:lnSpc>
                <a:spcPct val="100000"/>
              </a:lnSpc>
              <a:spcBef>
                <a:spcPct val="0"/>
              </a:spcBef>
              <a:buClrTx/>
              <a:buFontTx/>
              <a:buNone/>
            </a:pPr>
            <a:r>
              <a:rPr lang="en-US" altLang="en-US" sz="2400" b="1" dirty="0">
                <a:solidFill>
                  <a:schemeClr val="bg1"/>
                </a:solidFill>
                <a:latin typeface="Arial" panose="020B0604020202020204" pitchFamily="34" charset="0"/>
              </a:rPr>
              <a:t>Offer to walk with individual through the process</a:t>
            </a:r>
          </a:p>
          <a:p>
            <a:pPr algn="ctr" eaLnBrk="1" hangingPunct="1">
              <a:lnSpc>
                <a:spcPct val="100000"/>
              </a:lnSpc>
              <a:spcBef>
                <a:spcPct val="0"/>
              </a:spcBef>
              <a:buClrTx/>
              <a:buFontTx/>
              <a:buNone/>
            </a:pPr>
            <a:endParaRPr lang="en-US" altLang="en-US" sz="32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641776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152400" y="1530350"/>
            <a:ext cx="8763000" cy="1790700"/>
          </a:xfrm>
        </p:spPr>
        <p:txBody>
          <a:bodyPr>
            <a:normAutofit/>
          </a:bodyPr>
          <a:lstStyle/>
          <a:p>
            <a:pPr fontAlgn="auto">
              <a:spcAft>
                <a:spcPts val="0"/>
              </a:spcAft>
              <a:defRPr/>
            </a:pPr>
            <a:r>
              <a:rPr lang="en-US" sz="1800" dirty="0">
                <a:solidFill>
                  <a:schemeClr val="bg1"/>
                </a:solidFill>
                <a:latin typeface="Arial" panose="020B0604020202020204" pitchFamily="34" charset="0"/>
                <a:cs typeface="Arial" panose="020B0604020202020204" pitchFamily="34" charset="0"/>
              </a:rPr>
              <a:t>Helping Our  Own</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000" i="1" cap="none" dirty="0">
                <a:solidFill>
                  <a:schemeClr val="bg1"/>
                </a:solidFill>
                <a:latin typeface="Arial" panose="020B0604020202020204" pitchFamily="34" charset="0"/>
                <a:cs typeface="Arial" panose="020B0604020202020204" pitchFamily="34" charset="0"/>
              </a:rPr>
              <a:t>A Program Dedicated to the Emotional Health and Well-Being of our First Responders and their Families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706034"/>
            <a:ext cx="1714500" cy="1714500"/>
          </a:xfrm>
          <a:prstGeom prst="rect">
            <a:avLst/>
          </a:prstGeom>
          <a:ln>
            <a:noFill/>
          </a:ln>
          <a:effectLst>
            <a:outerShdw blurRad="292100" dist="139700" dir="2700000" algn="tl" rotWithShape="0">
              <a:srgbClr val="333333">
                <a:alpha val="65000"/>
              </a:srgbClr>
            </a:outerShdw>
          </a:effectLst>
        </p:spPr>
      </p:pic>
      <p:sp>
        <p:nvSpPr>
          <p:cNvPr id="28676" name="TextBox 7"/>
          <p:cNvSpPr txBox="1">
            <a:spLocks noChangeArrowheads="1"/>
          </p:cNvSpPr>
          <p:nvPr/>
        </p:nvSpPr>
        <p:spPr bwMode="auto">
          <a:xfrm>
            <a:off x="2261097" y="618391"/>
            <a:ext cx="4905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4800" i="1" dirty="0">
                <a:solidFill>
                  <a:srgbClr val="000000"/>
                </a:solidFill>
                <a:latin typeface="Cambria Math" panose="02040503050406030204" pitchFamily="18" charset="0"/>
              </a:rPr>
              <a:t>  </a:t>
            </a:r>
            <a:r>
              <a:rPr lang="en-US" altLang="en-US" sz="4800" i="1" dirty="0">
                <a:solidFill>
                  <a:srgbClr val="FFFF00"/>
                </a:solidFill>
                <a:latin typeface="Arial" panose="020B0604020202020204" pitchFamily="34" charset="0"/>
                <a:cs typeface="Arial" panose="020B0604020202020204" pitchFamily="34" charset="0"/>
              </a:rPr>
              <a:t>“Reaching Out”</a:t>
            </a:r>
          </a:p>
        </p:txBody>
      </p:sp>
      <p:sp>
        <p:nvSpPr>
          <p:cNvPr id="28677" name="TextBox 8"/>
          <p:cNvSpPr txBox="1">
            <a:spLocks noChangeArrowheads="1"/>
          </p:cNvSpPr>
          <p:nvPr/>
        </p:nvSpPr>
        <p:spPr bwMode="auto">
          <a:xfrm>
            <a:off x="533400" y="3396539"/>
            <a:ext cx="8153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just" eaLnBrk="1" hangingPunct="1">
              <a:lnSpc>
                <a:spcPct val="100000"/>
              </a:lnSpc>
              <a:spcBef>
                <a:spcPct val="0"/>
              </a:spcBef>
              <a:buClrTx/>
              <a:buFontTx/>
              <a:buNone/>
            </a:pPr>
            <a:endParaRPr lang="en-US" altLang="en-US" sz="1400" dirty="0">
              <a:solidFill>
                <a:srgbClr val="000000"/>
              </a:solidFill>
              <a:latin typeface="Arial" panose="020B0604020202020204" pitchFamily="34" charset="0"/>
            </a:endParaRPr>
          </a:p>
          <a:p>
            <a:pPr algn="ctr" eaLnBrk="1" hangingPunct="1">
              <a:lnSpc>
                <a:spcPct val="100000"/>
              </a:lnSpc>
              <a:spcBef>
                <a:spcPct val="0"/>
              </a:spcBef>
              <a:buClrTx/>
              <a:buFontTx/>
              <a:buNone/>
            </a:pPr>
            <a:r>
              <a:rPr lang="en-US" altLang="en-US" sz="1800" dirty="0">
                <a:solidFill>
                  <a:srgbClr val="FFFF00"/>
                </a:solidFill>
                <a:latin typeface="Arial" panose="020B0604020202020204" pitchFamily="34" charset="0"/>
              </a:rPr>
              <a:t>Presented in Cooperation with the South Carolina State Firefighters’ Association, the South Carolina Fire Academy, the National Fallen Firefighters Foundation and the South Carolina Department of Mental Health. </a:t>
            </a:r>
          </a:p>
        </p:txBody>
      </p:sp>
      <p:pic>
        <p:nvPicPr>
          <p:cNvPr id="28679" name="Picture 9" descr="dmh logo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9099" y="5069166"/>
            <a:ext cx="1307726" cy="80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33400" y="4792579"/>
            <a:ext cx="1295400" cy="125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253200" y="774876"/>
            <a:ext cx="1520508" cy="151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p:nvSpPr>
        <p:spPr bwMode="auto">
          <a:xfrm>
            <a:off x="723900" y="4984611"/>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i="1" dirty="0">
                <a:solidFill>
                  <a:schemeClr val="bg1"/>
                </a:solidFill>
                <a:latin typeface="Arial" panose="020B0604020202020204" pitchFamily="34" charset="0"/>
              </a:rPr>
              <a:t>First Responder’s Assistance &amp; Support Team </a:t>
            </a:r>
          </a:p>
          <a:p>
            <a:pPr algn="ctr" eaLnBrk="1" hangingPunct="1">
              <a:lnSpc>
                <a:spcPct val="100000"/>
              </a:lnSpc>
              <a:spcBef>
                <a:spcPct val="0"/>
              </a:spcBef>
              <a:buClrTx/>
              <a:buFontTx/>
              <a:buNone/>
            </a:pPr>
            <a:r>
              <a:rPr lang="en-US" altLang="en-US" i="1" dirty="0">
                <a:solidFill>
                  <a:schemeClr val="bg1"/>
                </a:solidFill>
                <a:latin typeface="Arial" panose="020B0604020202020204" pitchFamily="34" charset="0"/>
              </a:rPr>
              <a:t>F.A.S.T.</a:t>
            </a:r>
          </a:p>
          <a:p>
            <a:pPr eaLnBrk="1" hangingPunct="1">
              <a:lnSpc>
                <a:spcPct val="100000"/>
              </a:lnSpc>
              <a:spcBef>
                <a:spcPct val="0"/>
              </a:spcBef>
              <a:buClrTx/>
              <a:buFontTx/>
              <a:buNone/>
            </a:pPr>
            <a:endParaRPr lang="en-US" altLang="en-US" i="1" dirty="0">
              <a:solidFill>
                <a:schemeClr val="bg1"/>
              </a:solidFill>
              <a:latin typeface="Arial" panose="020B0604020202020204" pitchFamily="34" charset="0"/>
            </a:endParaRPr>
          </a:p>
          <a:p>
            <a:pPr algn="ctr" eaLnBrk="1" hangingPunct="1">
              <a:lnSpc>
                <a:spcPct val="100000"/>
              </a:lnSpc>
              <a:spcBef>
                <a:spcPct val="0"/>
              </a:spcBef>
              <a:buClrTx/>
              <a:buFontTx/>
              <a:buNone/>
            </a:pPr>
            <a:r>
              <a:rPr lang="en-US" altLang="en-US" b="1" i="1" dirty="0">
                <a:solidFill>
                  <a:srgbClr val="FFFF00"/>
                </a:solidFill>
                <a:latin typeface="Arial" panose="020B0604020202020204" pitchFamily="34" charset="0"/>
              </a:rPr>
              <a:t> (800) 277-2732</a:t>
            </a:r>
            <a:endParaRPr lang="en-US" altLang="en-US" i="1" dirty="0">
              <a:solidFill>
                <a:schemeClr val="bg1"/>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772400" cy="828675"/>
          </a:xfrm>
        </p:spPr>
        <p:txBody>
          <a:bodyPr>
            <a:normAutofit/>
          </a:bodyPr>
          <a:lstStyle/>
          <a:p>
            <a:pPr algn="r" fontAlgn="auto">
              <a:spcAft>
                <a:spcPts val="0"/>
              </a:spcAft>
              <a:defRPr/>
            </a:pPr>
            <a:r>
              <a:rPr lang="en-US" sz="3200" b="1" i="1" cap="none" dirty="0">
                <a:solidFill>
                  <a:srgbClr val="FFFF00"/>
                </a:solidFill>
                <a:latin typeface="Arial" panose="020B0604020202020204" pitchFamily="34" charset="0"/>
                <a:cs typeface="Arial" panose="020B0604020202020204" pitchFamily="34" charset="0"/>
              </a:rPr>
              <a:t>REMEMBER!</a:t>
            </a:r>
          </a:p>
        </p:txBody>
      </p:sp>
      <p:sp>
        <p:nvSpPr>
          <p:cNvPr id="3" name="Content Placeholder 2"/>
          <p:cNvSpPr>
            <a:spLocks noGrp="1"/>
          </p:cNvSpPr>
          <p:nvPr>
            <p:ph sz="quarter" idx="13"/>
          </p:nvPr>
        </p:nvSpPr>
        <p:spPr>
          <a:xfrm>
            <a:off x="457200" y="2286001"/>
            <a:ext cx="8229600" cy="3276600"/>
          </a:xfrm>
        </p:spPr>
        <p:txBody>
          <a:bodyPr>
            <a:normAutofit/>
          </a:bodyPr>
          <a:lstStyle/>
          <a:p>
            <a:pPr fontAlgn="auto">
              <a:spcAft>
                <a:spcPts val="0"/>
              </a:spcAft>
              <a:defRPr/>
            </a:pPr>
            <a:r>
              <a:rPr lang="en-US" sz="3000" cap="none" dirty="0">
                <a:solidFill>
                  <a:schemeClr val="bg1"/>
                </a:solidFill>
                <a:latin typeface="Arial" panose="020B0604020202020204" pitchFamily="34" charset="0"/>
                <a:cs typeface="Arial" panose="020B0604020202020204" pitchFamily="34" charset="0"/>
              </a:rPr>
              <a:t>Regardless of what role you are filing, don’t forget:</a:t>
            </a:r>
          </a:p>
          <a:p>
            <a:pPr fontAlgn="auto">
              <a:spcAft>
                <a:spcPts val="0"/>
              </a:spcAft>
              <a:defRPr/>
            </a:pPr>
            <a:endParaRPr lang="en-US" cap="none" dirty="0"/>
          </a:p>
          <a:p>
            <a:pPr algn="ctr" fontAlgn="auto">
              <a:spcAft>
                <a:spcPts val="0"/>
              </a:spcAft>
              <a:buFont typeface="Wingdings" panose="05000000000000000000" pitchFamily="2" charset="2"/>
              <a:buNone/>
              <a:defRPr/>
            </a:pPr>
            <a:r>
              <a:rPr lang="en-US" sz="3600" i="1" cap="none" dirty="0">
                <a:solidFill>
                  <a:srgbClr val="FFFF00"/>
                </a:solidFill>
              </a:rPr>
              <a:t> </a:t>
            </a:r>
            <a:r>
              <a:rPr lang="en-US" sz="3900" b="1" i="1" cap="none" dirty="0">
                <a:solidFill>
                  <a:srgbClr val="FFFF00"/>
                </a:solidFill>
                <a:latin typeface="Arial" panose="020B0604020202020204" pitchFamily="34" charset="0"/>
                <a:cs typeface="Arial" panose="020B0604020202020204" pitchFamily="34" charset="0"/>
              </a:rPr>
              <a:t>“People don’t want to be fixed, they want to be heard”</a:t>
            </a:r>
          </a:p>
          <a:p>
            <a:pPr fontAlgn="auto">
              <a:spcAft>
                <a:spcPts val="0"/>
              </a:spcAft>
              <a:buFont typeface="Wingdings" panose="05000000000000000000" pitchFamily="2" charset="2"/>
              <a:buNone/>
              <a:defRPr/>
            </a:pPr>
            <a:endParaRPr lang="en-US" sz="3600" b="1" i="1" dirty="0">
              <a:solidFill>
                <a:srgbClr val="FFFF00"/>
              </a:solidFill>
            </a:endParaRPr>
          </a:p>
          <a:p>
            <a:pPr fontAlgn="auto">
              <a:spcAft>
                <a:spcPts val="0"/>
              </a:spcAft>
              <a:buFont typeface="Wingdings" panose="05000000000000000000" pitchFamily="2" charset="2"/>
              <a:buNone/>
              <a:defRPr/>
            </a:pPr>
            <a:endParaRPr lang="en-US" sz="3600" b="1" i="1" dirty="0">
              <a:solidFill>
                <a:srgbClr val="FFFF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9125"/>
            <a:ext cx="7772400" cy="981075"/>
          </a:xfrm>
        </p:spPr>
        <p:txBody>
          <a:bodyPr>
            <a:normAutofit/>
          </a:bodyPr>
          <a:lstStyle/>
          <a:p>
            <a:pPr algn="r" fontAlgn="auto">
              <a:spcAft>
                <a:spcPts val="0"/>
              </a:spcAft>
              <a:defRPr/>
            </a:pPr>
            <a:r>
              <a:rPr lang="en-US" sz="3200" b="1" cap="none" dirty="0">
                <a:solidFill>
                  <a:srgbClr val="FFFF00"/>
                </a:solidFill>
                <a:latin typeface="Arial" panose="020B0604020202020204" pitchFamily="34" charset="0"/>
                <a:cs typeface="Arial" panose="020B0604020202020204" pitchFamily="34" charset="0"/>
              </a:rPr>
              <a:t>Proviso</a:t>
            </a:r>
            <a:r>
              <a:rPr lang="en-US" sz="3200" b="1" dirty="0">
                <a:solidFill>
                  <a:srgbClr val="FFFF00"/>
                </a:solidFill>
                <a:latin typeface="Arial" panose="020B0604020202020204" pitchFamily="34" charset="0"/>
                <a:cs typeface="Arial" panose="020B0604020202020204" pitchFamily="34" charset="0"/>
              </a:rPr>
              <a:t> </a:t>
            </a:r>
            <a:r>
              <a:rPr lang="en-US" sz="3200" b="1" cap="none" dirty="0">
                <a:solidFill>
                  <a:srgbClr val="FFFF00"/>
                </a:solidFill>
                <a:latin typeface="Arial" panose="020B0604020202020204" pitchFamily="34" charset="0"/>
                <a:cs typeface="Arial" panose="020B0604020202020204" pitchFamily="34" charset="0"/>
              </a:rPr>
              <a:t>Policy</a:t>
            </a:r>
          </a:p>
        </p:txBody>
      </p:sp>
      <p:sp>
        <p:nvSpPr>
          <p:cNvPr id="3" name="Content Placeholder 2"/>
          <p:cNvSpPr>
            <a:spLocks noGrp="1"/>
          </p:cNvSpPr>
          <p:nvPr>
            <p:ph sz="quarter" idx="13"/>
          </p:nvPr>
        </p:nvSpPr>
        <p:spPr>
          <a:xfrm>
            <a:off x="457200" y="1600201"/>
            <a:ext cx="3733800" cy="3200400"/>
          </a:xfrm>
        </p:spPr>
        <p:txBody>
          <a:bodyPr>
            <a:normAutofit/>
          </a:bodyPr>
          <a:lstStyle/>
          <a:p>
            <a:pPr marL="285750" indent="-285750" fontAlgn="auto">
              <a:spcAft>
                <a:spcPts val="0"/>
              </a:spcAft>
              <a:defRPr/>
            </a:pPr>
            <a:r>
              <a:rPr lang="en-US" sz="2100" cap="none" dirty="0">
                <a:solidFill>
                  <a:schemeClr val="bg1"/>
                </a:solidFill>
                <a:latin typeface="Arial" panose="020B0604020202020204" pitchFamily="34" charset="0"/>
                <a:cs typeface="Arial" panose="020B0604020202020204" pitchFamily="34" charset="0"/>
              </a:rPr>
              <a:t>Why?</a:t>
            </a:r>
          </a:p>
          <a:p>
            <a:pPr marL="285750" indent="-285750" fontAlgn="auto">
              <a:spcAft>
                <a:spcPts val="0"/>
              </a:spcAft>
              <a:defRPr/>
            </a:pPr>
            <a:r>
              <a:rPr lang="en-US" sz="2100" cap="none" dirty="0">
                <a:solidFill>
                  <a:schemeClr val="bg1"/>
                </a:solidFill>
                <a:latin typeface="Arial" panose="020B0604020202020204" pitchFamily="34" charset="0"/>
                <a:cs typeface="Arial" panose="020B0604020202020204" pitchFamily="34" charset="0"/>
              </a:rPr>
              <a:t>What?</a:t>
            </a:r>
          </a:p>
          <a:p>
            <a:pPr marL="285750" indent="-285750" fontAlgn="auto">
              <a:spcAft>
                <a:spcPts val="0"/>
              </a:spcAft>
              <a:defRPr/>
            </a:pPr>
            <a:r>
              <a:rPr lang="en-US" sz="2100" cap="none" dirty="0">
                <a:solidFill>
                  <a:schemeClr val="bg1"/>
                </a:solidFill>
                <a:latin typeface="Arial" panose="020B0604020202020204" pitchFamily="34" charset="0"/>
                <a:cs typeface="Arial" panose="020B0604020202020204" pitchFamily="34" charset="0"/>
              </a:rPr>
              <a:t>When?</a:t>
            </a:r>
          </a:p>
          <a:p>
            <a:pPr marL="285750" indent="-285750" fontAlgn="auto">
              <a:spcAft>
                <a:spcPts val="0"/>
              </a:spcAft>
              <a:defRPr/>
            </a:pPr>
            <a:r>
              <a:rPr lang="en-US" sz="2100" cap="none" dirty="0">
                <a:solidFill>
                  <a:schemeClr val="bg1"/>
                </a:solidFill>
                <a:latin typeface="Arial" panose="020B0604020202020204" pitchFamily="34" charset="0"/>
                <a:cs typeface="Arial" panose="020B0604020202020204" pitchFamily="34" charset="0"/>
              </a:rPr>
              <a:t>Who?</a:t>
            </a:r>
          </a:p>
          <a:p>
            <a:pPr marL="285750" indent="-285750" fontAlgn="auto">
              <a:spcAft>
                <a:spcPts val="0"/>
              </a:spcAft>
              <a:defRPr/>
            </a:pPr>
            <a:r>
              <a:rPr lang="en-US" sz="2100" cap="none" dirty="0">
                <a:solidFill>
                  <a:schemeClr val="bg1"/>
                </a:solidFill>
                <a:latin typeface="Arial" panose="020B0604020202020204" pitchFamily="34" charset="0"/>
                <a:cs typeface="Arial" panose="020B0604020202020204" pitchFamily="34" charset="0"/>
              </a:rPr>
              <a:t>Where?</a:t>
            </a:r>
          </a:p>
          <a:p>
            <a:pPr marL="285750" indent="-285750" fontAlgn="auto">
              <a:spcAft>
                <a:spcPts val="0"/>
              </a:spcAft>
              <a:defRPr/>
            </a:pPr>
            <a:r>
              <a:rPr lang="en-US" sz="2100" cap="none" dirty="0">
                <a:solidFill>
                  <a:schemeClr val="bg1"/>
                </a:solidFill>
                <a:latin typeface="Arial" panose="020B0604020202020204" pitchFamily="34" charset="0"/>
                <a:cs typeface="Arial" panose="020B0604020202020204" pitchFamily="34" charset="0"/>
              </a:rPr>
              <a:t>How?</a:t>
            </a:r>
          </a:p>
          <a:p>
            <a:pPr fontAlgn="auto">
              <a:spcAft>
                <a:spcPts val="0"/>
              </a:spcAft>
              <a:defRPr/>
            </a:pPr>
            <a:endParaRPr lang="en-US" sz="1600" dirty="0">
              <a:solidFill>
                <a:schemeClr val="bg1"/>
              </a:solidFill>
              <a:latin typeface="Corbel" panose="020B0503020204020204" pitchFamily="34" charset="0"/>
            </a:endParaRPr>
          </a:p>
        </p:txBody>
      </p:sp>
      <p:sp>
        <p:nvSpPr>
          <p:cNvPr id="100356" name="TextBox 4"/>
          <p:cNvSpPr txBox="1">
            <a:spLocks noChangeArrowheads="1"/>
          </p:cNvSpPr>
          <p:nvPr/>
        </p:nvSpPr>
        <p:spPr bwMode="auto">
          <a:xfrm>
            <a:off x="4876800" y="1905000"/>
            <a:ext cx="3505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1800" dirty="0" err="1">
                <a:solidFill>
                  <a:schemeClr val="bg1"/>
                </a:solidFill>
                <a:latin typeface="Arial" panose="020B0604020202020204" pitchFamily="34" charset="0"/>
              </a:rPr>
              <a:t>Zorrina</a:t>
            </a:r>
            <a:r>
              <a:rPr lang="en-US" altLang="en-US" sz="1800" dirty="0">
                <a:solidFill>
                  <a:schemeClr val="bg1"/>
                </a:solidFill>
                <a:latin typeface="Arial" panose="020B0604020202020204" pitchFamily="34" charset="0"/>
              </a:rPr>
              <a:t> Harmon- Benefits Director</a:t>
            </a:r>
          </a:p>
          <a:p>
            <a:pPr eaLnBrk="1" hangingPunct="1">
              <a:lnSpc>
                <a:spcPct val="100000"/>
              </a:lnSpc>
              <a:spcBef>
                <a:spcPct val="0"/>
              </a:spcBef>
              <a:buClrTx/>
              <a:buFontTx/>
              <a:buNone/>
            </a:pPr>
            <a:r>
              <a:rPr lang="en-US" altLang="en-US" sz="1800" dirty="0">
                <a:solidFill>
                  <a:schemeClr val="bg1"/>
                </a:solidFill>
                <a:latin typeface="Arial" panose="020B0604020202020204" pitchFamily="34" charset="0"/>
              </a:rPr>
              <a:t>803-454-1802</a:t>
            </a:r>
          </a:p>
          <a:p>
            <a:pPr eaLnBrk="1" hangingPunct="1">
              <a:lnSpc>
                <a:spcPct val="100000"/>
              </a:lnSpc>
              <a:spcBef>
                <a:spcPct val="0"/>
              </a:spcBef>
              <a:buClrTx/>
              <a:buFontTx/>
              <a:buNone/>
            </a:pPr>
            <a:r>
              <a:rPr lang="en-US" altLang="en-US" sz="1800" dirty="0">
                <a:solidFill>
                  <a:schemeClr val="bg1"/>
                </a:solidFill>
                <a:latin typeface="Arial" panose="020B0604020202020204" pitchFamily="34" charset="0"/>
                <a:hlinkClick r:id="rId2"/>
              </a:rPr>
              <a:t>zorrina@scfirefighters.org</a:t>
            </a:r>
            <a:endParaRPr lang="en-US" altLang="en-US" sz="1800" dirty="0">
              <a:solidFill>
                <a:schemeClr val="bg1"/>
              </a:solidFill>
              <a:latin typeface="Arial" panose="020B0604020202020204" pitchFamily="34" charset="0"/>
            </a:endParaRPr>
          </a:p>
          <a:p>
            <a:pPr eaLnBrk="1" hangingPunct="1">
              <a:lnSpc>
                <a:spcPct val="100000"/>
              </a:lnSpc>
              <a:spcBef>
                <a:spcPct val="0"/>
              </a:spcBef>
              <a:buClrTx/>
              <a:buFontTx/>
              <a:buNone/>
            </a:pPr>
            <a:endParaRPr lang="en-US" altLang="en-US" sz="1800" dirty="0">
              <a:solidFill>
                <a:schemeClr val="bg1"/>
              </a:solidFill>
              <a:latin typeface="Arial" panose="020B0604020202020204" pitchFamily="34" charset="0"/>
            </a:endParaRPr>
          </a:p>
          <a:p>
            <a:pPr eaLnBrk="1" hangingPunct="1">
              <a:lnSpc>
                <a:spcPct val="100000"/>
              </a:lnSpc>
              <a:spcBef>
                <a:spcPct val="0"/>
              </a:spcBef>
              <a:buClrTx/>
              <a:buFontTx/>
              <a:buNone/>
            </a:pPr>
            <a:r>
              <a:rPr lang="en-US" altLang="en-US" sz="1800" dirty="0" err="1">
                <a:solidFill>
                  <a:schemeClr val="bg1"/>
                </a:solidFill>
                <a:latin typeface="Arial" panose="020B0604020202020204" pitchFamily="34" charset="0"/>
              </a:rPr>
              <a:t>Christan</a:t>
            </a:r>
            <a:r>
              <a:rPr lang="en-US" altLang="en-US" sz="1800" dirty="0">
                <a:solidFill>
                  <a:schemeClr val="bg1"/>
                </a:solidFill>
                <a:latin typeface="Arial" panose="020B0604020202020204" pitchFamily="34" charset="0"/>
              </a:rPr>
              <a:t> McConnell – Upstate DHEC Inspector/ Upstate FAST Coordinator</a:t>
            </a:r>
          </a:p>
          <a:p>
            <a:pPr eaLnBrk="1" hangingPunct="1">
              <a:lnSpc>
                <a:spcPct val="100000"/>
              </a:lnSpc>
              <a:spcBef>
                <a:spcPct val="0"/>
              </a:spcBef>
              <a:buClrTx/>
              <a:buFontTx/>
              <a:buNone/>
            </a:pPr>
            <a:r>
              <a:rPr lang="en-US" altLang="en-US" sz="1800" dirty="0">
                <a:solidFill>
                  <a:schemeClr val="bg1"/>
                </a:solidFill>
                <a:latin typeface="Arial" panose="020B0604020202020204" pitchFamily="34" charset="0"/>
              </a:rPr>
              <a:t>803-609-3645</a:t>
            </a:r>
          </a:p>
          <a:p>
            <a:pPr eaLnBrk="1" hangingPunct="1">
              <a:lnSpc>
                <a:spcPct val="100000"/>
              </a:lnSpc>
              <a:spcBef>
                <a:spcPct val="0"/>
              </a:spcBef>
              <a:buClrTx/>
              <a:buFontTx/>
              <a:buNone/>
            </a:pPr>
            <a:r>
              <a:rPr lang="en-US" altLang="en-US" sz="1800" dirty="0">
                <a:solidFill>
                  <a:schemeClr val="bg1"/>
                </a:solidFill>
                <a:latin typeface="Arial" panose="020B0604020202020204" pitchFamily="34" charset="0"/>
              </a:rPr>
              <a:t>864-357-1579</a:t>
            </a:r>
          </a:p>
          <a:p>
            <a:pPr eaLnBrk="1" hangingPunct="1">
              <a:lnSpc>
                <a:spcPct val="100000"/>
              </a:lnSpc>
              <a:spcBef>
                <a:spcPct val="0"/>
              </a:spcBef>
              <a:buClrTx/>
              <a:buFontTx/>
              <a:buNone/>
            </a:pPr>
            <a:r>
              <a:rPr lang="en-US" altLang="en-US" sz="1800" dirty="0">
                <a:solidFill>
                  <a:schemeClr val="bg1"/>
                </a:solidFill>
                <a:latin typeface="Arial" panose="020B0604020202020204" pitchFamily="34" charset="0"/>
                <a:hlinkClick r:id="rId3"/>
              </a:rPr>
              <a:t>Christan.mcconnell@scfirefighters.org</a:t>
            </a:r>
            <a:endParaRPr lang="en-US" altLang="en-US" sz="1800" dirty="0">
              <a:solidFill>
                <a:schemeClr val="bg1"/>
              </a:solidFill>
              <a:latin typeface="Arial" panose="020B0604020202020204" pitchFamily="34" charset="0"/>
            </a:endParaRPr>
          </a:p>
          <a:p>
            <a:pPr eaLnBrk="1" hangingPunct="1">
              <a:lnSpc>
                <a:spcPct val="100000"/>
              </a:lnSpc>
              <a:spcBef>
                <a:spcPct val="0"/>
              </a:spcBef>
              <a:buClrTx/>
              <a:buFontTx/>
              <a:buNone/>
            </a:pPr>
            <a:r>
              <a:rPr lang="en-US" altLang="en-US" sz="1800" dirty="0">
                <a:solidFill>
                  <a:schemeClr val="bg1"/>
                </a:solidFill>
                <a:latin typeface="Arial" panose="020B0604020202020204" pitchFamily="34" charset="0"/>
                <a:hlinkClick r:id="rId4"/>
              </a:rPr>
              <a:t>mcconnca@dhec.sc.gov</a:t>
            </a:r>
            <a:endParaRPr lang="en-US" altLang="en-US" sz="1800" dirty="0">
              <a:solidFill>
                <a:schemeClr val="bg1"/>
              </a:solidFill>
              <a:latin typeface="Arial" panose="020B0604020202020204" pitchFamily="34" charset="0"/>
            </a:endParaRPr>
          </a:p>
          <a:p>
            <a:pPr eaLnBrk="1" hangingPunct="1">
              <a:lnSpc>
                <a:spcPct val="100000"/>
              </a:lnSpc>
              <a:spcBef>
                <a:spcPct val="0"/>
              </a:spcBef>
              <a:buClrTx/>
              <a:buFontTx/>
              <a:buNone/>
            </a:pPr>
            <a:r>
              <a:rPr lang="en-US" altLang="en-US" sz="1800" dirty="0">
                <a:solidFill>
                  <a:schemeClr val="bg1"/>
                </a:solidFill>
                <a:latin typeface="Arial" panose="020B0604020202020204" pitchFamily="34" charset="0"/>
                <a:hlinkClick r:id="rId5"/>
              </a:rPr>
              <a:t>psychomedicmom4@gmail.com</a:t>
            </a:r>
            <a:endParaRPr lang="en-US" altLang="en-US" sz="1800" dirty="0">
              <a:solidFill>
                <a:schemeClr val="bg1"/>
              </a:solidFill>
              <a:latin typeface="Arial" panose="020B0604020202020204" pitchFamily="34" charset="0"/>
            </a:endParaRPr>
          </a:p>
        </p:txBody>
      </p:sp>
      <p:sp>
        <p:nvSpPr>
          <p:cNvPr id="4" name="TextBox 3"/>
          <p:cNvSpPr txBox="1"/>
          <p:nvPr/>
        </p:nvSpPr>
        <p:spPr>
          <a:xfrm>
            <a:off x="685800" y="4953000"/>
            <a:ext cx="3657600" cy="369332"/>
          </a:xfrm>
          <a:prstGeom prst="rect">
            <a:avLst/>
          </a:prstGeom>
          <a:noFill/>
        </p:spPr>
        <p:txBody>
          <a:bodyPr wrap="square" rtlCol="0">
            <a:spAutoFit/>
          </a:bodyPr>
          <a:lstStyle/>
          <a:p>
            <a:r>
              <a:rPr lang="en-US" b="1" dirty="0">
                <a:solidFill>
                  <a:srgbClr val="FFFF00"/>
                </a:solidFill>
                <a:latin typeface="Arial" panose="020B0604020202020204" pitchFamily="34" charset="0"/>
                <a:cs typeface="Arial" panose="020B0604020202020204" pitchFamily="34" charset="0"/>
              </a:rPr>
              <a:t>https://scfirefighters.org/FAST</a:t>
            </a:r>
            <a:r>
              <a:rPr lang="en-US" dirty="0"/>
              <a:t>/</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152400" y="1530350"/>
            <a:ext cx="8763000" cy="1790700"/>
          </a:xfrm>
        </p:spPr>
        <p:txBody>
          <a:bodyPr>
            <a:normAutofit/>
          </a:bodyPr>
          <a:lstStyle/>
          <a:p>
            <a:pPr fontAlgn="auto">
              <a:spcAft>
                <a:spcPts val="0"/>
              </a:spcAft>
              <a:defRPr/>
            </a:pPr>
            <a:r>
              <a:rPr lang="en-US" sz="1800" dirty="0">
                <a:solidFill>
                  <a:schemeClr val="bg1"/>
                </a:solidFill>
                <a:latin typeface="Arial" panose="020B0604020202020204" pitchFamily="34" charset="0"/>
                <a:cs typeface="Arial" panose="020B0604020202020204" pitchFamily="34" charset="0"/>
              </a:rPr>
              <a:t>Helping Our  Own</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000" i="1" cap="none" dirty="0">
                <a:solidFill>
                  <a:schemeClr val="bg1"/>
                </a:solidFill>
                <a:latin typeface="Arial" panose="020B0604020202020204" pitchFamily="34" charset="0"/>
                <a:cs typeface="Arial" panose="020B0604020202020204" pitchFamily="34" charset="0"/>
              </a:rPr>
              <a:t>A Program Dedicated to the Emotional Health and Well-Being of our First Responders and their Families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706034"/>
            <a:ext cx="1714500" cy="1714500"/>
          </a:xfrm>
          <a:prstGeom prst="rect">
            <a:avLst/>
          </a:prstGeom>
          <a:ln>
            <a:noFill/>
          </a:ln>
          <a:effectLst>
            <a:outerShdw blurRad="292100" dist="139700" dir="2700000" algn="tl" rotWithShape="0">
              <a:srgbClr val="333333">
                <a:alpha val="65000"/>
              </a:srgbClr>
            </a:outerShdw>
          </a:effectLst>
        </p:spPr>
      </p:pic>
      <p:sp>
        <p:nvSpPr>
          <p:cNvPr id="28676" name="TextBox 7"/>
          <p:cNvSpPr txBox="1">
            <a:spLocks noChangeArrowheads="1"/>
          </p:cNvSpPr>
          <p:nvPr/>
        </p:nvSpPr>
        <p:spPr bwMode="auto">
          <a:xfrm>
            <a:off x="2261097" y="618391"/>
            <a:ext cx="4905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4800" i="1" dirty="0">
                <a:solidFill>
                  <a:srgbClr val="000000"/>
                </a:solidFill>
                <a:latin typeface="Cambria Math" panose="02040503050406030204" pitchFamily="18" charset="0"/>
              </a:rPr>
              <a:t>  </a:t>
            </a:r>
            <a:r>
              <a:rPr lang="en-US" altLang="en-US" sz="4800" i="1" dirty="0">
                <a:solidFill>
                  <a:srgbClr val="FFFF00"/>
                </a:solidFill>
                <a:latin typeface="Arial" panose="020B0604020202020204" pitchFamily="34" charset="0"/>
                <a:cs typeface="Arial" panose="020B0604020202020204" pitchFamily="34" charset="0"/>
              </a:rPr>
              <a:t>“Reaching Out”</a:t>
            </a:r>
          </a:p>
        </p:txBody>
      </p:sp>
      <p:sp>
        <p:nvSpPr>
          <p:cNvPr id="28677" name="TextBox 8"/>
          <p:cNvSpPr txBox="1">
            <a:spLocks noChangeArrowheads="1"/>
          </p:cNvSpPr>
          <p:nvPr/>
        </p:nvSpPr>
        <p:spPr bwMode="auto">
          <a:xfrm>
            <a:off x="533400" y="3396539"/>
            <a:ext cx="8153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just" eaLnBrk="1" hangingPunct="1">
              <a:lnSpc>
                <a:spcPct val="100000"/>
              </a:lnSpc>
              <a:spcBef>
                <a:spcPct val="0"/>
              </a:spcBef>
              <a:buClrTx/>
              <a:buFontTx/>
              <a:buNone/>
            </a:pPr>
            <a:endParaRPr lang="en-US" altLang="en-US" sz="1400" dirty="0">
              <a:solidFill>
                <a:srgbClr val="000000"/>
              </a:solidFill>
              <a:latin typeface="Arial" panose="020B0604020202020204" pitchFamily="34" charset="0"/>
            </a:endParaRPr>
          </a:p>
          <a:p>
            <a:pPr algn="ctr" eaLnBrk="1" hangingPunct="1">
              <a:lnSpc>
                <a:spcPct val="100000"/>
              </a:lnSpc>
              <a:spcBef>
                <a:spcPct val="0"/>
              </a:spcBef>
              <a:buClrTx/>
              <a:buFontTx/>
              <a:buNone/>
            </a:pPr>
            <a:r>
              <a:rPr lang="en-US" altLang="en-US" sz="1800" dirty="0">
                <a:solidFill>
                  <a:srgbClr val="FFFF00"/>
                </a:solidFill>
                <a:latin typeface="Arial" panose="020B0604020202020204" pitchFamily="34" charset="0"/>
              </a:rPr>
              <a:t>Presented in Cooperation with the South Carolina State Firefighters’ Association, the South Carolina Fire Academy, the National Fallen Firefighters Foundation and the South Carolina Department of Mental Health. </a:t>
            </a:r>
          </a:p>
        </p:txBody>
      </p:sp>
      <p:sp>
        <p:nvSpPr>
          <p:cNvPr id="28678" name="TextBox 10"/>
          <p:cNvSpPr txBox="1">
            <a:spLocks noChangeArrowheads="1"/>
          </p:cNvSpPr>
          <p:nvPr/>
        </p:nvSpPr>
        <p:spPr bwMode="auto">
          <a:xfrm>
            <a:off x="723900" y="4984611"/>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i="1" dirty="0">
                <a:solidFill>
                  <a:schemeClr val="bg1"/>
                </a:solidFill>
                <a:latin typeface="Arial" panose="020B0604020202020204" pitchFamily="34" charset="0"/>
              </a:rPr>
              <a:t>First Responder’s Assistance &amp; Support Team </a:t>
            </a:r>
          </a:p>
          <a:p>
            <a:pPr algn="ctr" eaLnBrk="1" hangingPunct="1">
              <a:lnSpc>
                <a:spcPct val="100000"/>
              </a:lnSpc>
              <a:spcBef>
                <a:spcPct val="0"/>
              </a:spcBef>
              <a:buClrTx/>
              <a:buFontTx/>
              <a:buNone/>
            </a:pPr>
            <a:r>
              <a:rPr lang="en-US" altLang="en-US" i="1" dirty="0">
                <a:solidFill>
                  <a:schemeClr val="bg1"/>
                </a:solidFill>
                <a:latin typeface="Arial" panose="020B0604020202020204" pitchFamily="34" charset="0"/>
              </a:rPr>
              <a:t>F.A.S.T.</a:t>
            </a:r>
          </a:p>
          <a:p>
            <a:pPr eaLnBrk="1" hangingPunct="1">
              <a:lnSpc>
                <a:spcPct val="100000"/>
              </a:lnSpc>
              <a:spcBef>
                <a:spcPct val="0"/>
              </a:spcBef>
              <a:buClrTx/>
              <a:buFontTx/>
              <a:buNone/>
            </a:pPr>
            <a:endParaRPr lang="en-US" altLang="en-US" i="1" dirty="0">
              <a:solidFill>
                <a:schemeClr val="bg1"/>
              </a:solidFill>
              <a:latin typeface="Arial" panose="020B0604020202020204" pitchFamily="34" charset="0"/>
            </a:endParaRPr>
          </a:p>
          <a:p>
            <a:pPr algn="ctr" eaLnBrk="1" hangingPunct="1">
              <a:lnSpc>
                <a:spcPct val="100000"/>
              </a:lnSpc>
              <a:spcBef>
                <a:spcPct val="0"/>
              </a:spcBef>
              <a:buClrTx/>
              <a:buFontTx/>
              <a:buNone/>
            </a:pPr>
            <a:r>
              <a:rPr lang="en-US" altLang="en-US" b="1" i="1" dirty="0">
                <a:solidFill>
                  <a:srgbClr val="FFFF00"/>
                </a:solidFill>
                <a:latin typeface="Arial" panose="020B0604020202020204" pitchFamily="34" charset="0"/>
              </a:rPr>
              <a:t> (800) 277-2732</a:t>
            </a:r>
            <a:endParaRPr lang="en-US" altLang="en-US" i="1" dirty="0">
              <a:solidFill>
                <a:schemeClr val="bg1"/>
              </a:solidFill>
              <a:latin typeface="Arial" panose="020B0604020202020204" pitchFamily="34" charset="0"/>
            </a:endParaRPr>
          </a:p>
        </p:txBody>
      </p:sp>
      <p:pic>
        <p:nvPicPr>
          <p:cNvPr id="28679" name="Picture 9" descr="dmh logo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9099" y="5069166"/>
            <a:ext cx="1307726" cy="80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33400" y="4792579"/>
            <a:ext cx="1295400" cy="125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253200" y="774876"/>
            <a:ext cx="1520508" cy="151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88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762000" y="6096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3600" b="1" i="1" dirty="0">
                <a:solidFill>
                  <a:schemeClr val="bg1"/>
                </a:solidFill>
                <a:latin typeface="Arial" panose="020B0604020202020204" pitchFamily="34" charset="0"/>
              </a:rPr>
              <a:t>“Reaching Out - Helping our Own”</a:t>
            </a:r>
          </a:p>
        </p:txBody>
      </p:sp>
      <p:sp>
        <p:nvSpPr>
          <p:cNvPr id="30723" name="TextBox 2"/>
          <p:cNvSpPr txBox="1">
            <a:spLocks noChangeArrowheads="1"/>
          </p:cNvSpPr>
          <p:nvPr/>
        </p:nvSpPr>
        <p:spPr bwMode="auto">
          <a:xfrm>
            <a:off x="762000" y="1600200"/>
            <a:ext cx="74676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dirty="0">
                <a:solidFill>
                  <a:srgbClr val="FFFF00"/>
                </a:solidFill>
                <a:latin typeface="Arial" panose="020B0604020202020204" pitchFamily="34" charset="0"/>
              </a:rPr>
              <a:t>S.C. State Firefighters’ Association</a:t>
            </a:r>
          </a:p>
          <a:p>
            <a:pPr eaLnBrk="1" hangingPunct="1">
              <a:lnSpc>
                <a:spcPct val="100000"/>
              </a:lnSpc>
              <a:spcBef>
                <a:spcPct val="0"/>
              </a:spcBef>
              <a:buClrTx/>
              <a:buFontTx/>
              <a:buNone/>
            </a:pPr>
            <a:r>
              <a:rPr lang="en-US" altLang="en-US" sz="2400" dirty="0">
                <a:latin typeface="Arial" panose="020B0604020202020204" pitchFamily="34" charset="0"/>
              </a:rPr>
              <a:t>   </a:t>
            </a:r>
          </a:p>
          <a:p>
            <a:pPr eaLnBrk="1" hangingPunct="1">
              <a:lnSpc>
                <a:spcPct val="100000"/>
              </a:lnSpc>
              <a:spcBef>
                <a:spcPct val="0"/>
              </a:spcBef>
              <a:buClrTx/>
              <a:buFontTx/>
              <a:buNone/>
              <a:tabLst>
                <a:tab pos="288925" algn="l"/>
              </a:tabLst>
            </a:pPr>
            <a:r>
              <a:rPr lang="en-US" altLang="en-US" dirty="0">
                <a:solidFill>
                  <a:schemeClr val="bg1"/>
                </a:solidFill>
                <a:latin typeface="Arial" panose="020B0604020202020204" pitchFamily="34" charset="0"/>
              </a:rPr>
              <a:t>    Overall Administration of the Program</a:t>
            </a:r>
          </a:p>
          <a:p>
            <a:pPr eaLnBrk="1" hangingPunct="1">
              <a:lnSpc>
                <a:spcPct val="100000"/>
              </a:lnSpc>
              <a:spcBef>
                <a:spcPct val="0"/>
              </a:spcBef>
              <a:buClrTx/>
              <a:buFontTx/>
              <a:buNone/>
            </a:pPr>
            <a:r>
              <a:rPr lang="en-US" altLang="en-US" dirty="0">
                <a:solidFill>
                  <a:schemeClr val="bg1"/>
                </a:solidFill>
                <a:latin typeface="Arial" panose="020B0604020202020204" pitchFamily="34" charset="0"/>
              </a:rPr>
              <a:t>    Coordination of Insurance Benefits  </a:t>
            </a:r>
          </a:p>
          <a:p>
            <a:pPr eaLnBrk="1" hangingPunct="1">
              <a:lnSpc>
                <a:spcPct val="100000"/>
              </a:lnSpc>
              <a:spcBef>
                <a:spcPct val="0"/>
              </a:spcBef>
              <a:buClrTx/>
              <a:buFontTx/>
              <a:buNone/>
            </a:pPr>
            <a:r>
              <a:rPr lang="en-US" altLang="en-US" dirty="0">
                <a:solidFill>
                  <a:schemeClr val="bg1"/>
                </a:solidFill>
                <a:latin typeface="Arial" panose="020B0604020202020204" pitchFamily="34" charset="0"/>
              </a:rPr>
              <a:t>    First Responders’ Assistance &amp; Support Team (</a:t>
            </a:r>
            <a:r>
              <a:rPr lang="en-US" altLang="en-US" i="1" dirty="0">
                <a:solidFill>
                  <a:schemeClr val="bg1"/>
                </a:solidFill>
                <a:latin typeface="Arial" panose="020B0604020202020204" pitchFamily="34" charset="0"/>
              </a:rPr>
              <a:t>F.A.S.T.</a:t>
            </a:r>
            <a:r>
              <a:rPr lang="en-US" altLang="en-US" dirty="0">
                <a:solidFill>
                  <a:schemeClr val="bg1"/>
                </a:solidFill>
                <a:latin typeface="Arial" panose="020B0604020202020204" pitchFamily="34" charset="0"/>
              </a:rPr>
              <a:t>)</a:t>
            </a:r>
          </a:p>
          <a:p>
            <a:pPr eaLnBrk="1" hangingPunct="1">
              <a:lnSpc>
                <a:spcPct val="100000"/>
              </a:lnSpc>
              <a:spcBef>
                <a:spcPct val="0"/>
              </a:spcBef>
              <a:buClrTx/>
              <a:buFontTx/>
              <a:buNone/>
            </a:pPr>
            <a:r>
              <a:rPr lang="en-US" altLang="en-US" dirty="0">
                <a:solidFill>
                  <a:schemeClr val="bg1"/>
                </a:solidFill>
                <a:latin typeface="Arial" panose="020B0604020202020204" pitchFamily="34" charset="0"/>
              </a:rPr>
              <a:t>    Contact Number: (800) 277-2732             </a:t>
            </a:r>
          </a:p>
        </p:txBody>
      </p:sp>
      <p:sp>
        <p:nvSpPr>
          <p:cNvPr id="30724" name="TextBox 3"/>
          <p:cNvSpPr txBox="1">
            <a:spLocks noChangeArrowheads="1"/>
          </p:cNvSpPr>
          <p:nvPr/>
        </p:nvSpPr>
        <p:spPr bwMode="auto">
          <a:xfrm>
            <a:off x="533400" y="3785414"/>
            <a:ext cx="7315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200000"/>
              </a:lnSpc>
              <a:spcBef>
                <a:spcPct val="0"/>
              </a:spcBef>
              <a:buClrTx/>
              <a:buFontTx/>
              <a:buNone/>
            </a:pPr>
            <a:r>
              <a:rPr lang="en-US" altLang="en-US" sz="3200" dirty="0">
                <a:latin typeface="Arial" panose="020B0604020202020204" pitchFamily="34" charset="0"/>
              </a:rPr>
              <a:t>   </a:t>
            </a:r>
            <a:r>
              <a:rPr lang="en-US" altLang="en-US" sz="3200" dirty="0">
                <a:solidFill>
                  <a:srgbClr val="FFFF00"/>
                </a:solidFill>
                <a:latin typeface="Arial" panose="020B0604020202020204" pitchFamily="34" charset="0"/>
              </a:rPr>
              <a:t>South Carolina Fire Academy</a:t>
            </a:r>
          </a:p>
          <a:p>
            <a:pPr eaLnBrk="1" hangingPunct="1">
              <a:lnSpc>
                <a:spcPct val="100000"/>
              </a:lnSpc>
              <a:spcBef>
                <a:spcPct val="0"/>
              </a:spcBef>
              <a:buClrTx/>
              <a:buFontTx/>
              <a:buNone/>
            </a:pPr>
            <a:r>
              <a:rPr lang="en-US" altLang="en-US" sz="3200" dirty="0">
                <a:solidFill>
                  <a:schemeClr val="bg1"/>
                </a:solidFill>
                <a:latin typeface="Arial" panose="020B0604020202020204" pitchFamily="34" charset="0"/>
              </a:rPr>
              <a:t>     </a:t>
            </a:r>
            <a:r>
              <a:rPr lang="en-US" altLang="en-US" dirty="0">
                <a:solidFill>
                  <a:schemeClr val="bg1"/>
                </a:solidFill>
                <a:latin typeface="Arial" panose="020B0604020202020204" pitchFamily="34" charset="0"/>
              </a:rPr>
              <a:t>Coordination of Training Components</a:t>
            </a:r>
          </a:p>
          <a:p>
            <a:pPr eaLnBrk="1" hangingPunct="1">
              <a:lnSpc>
                <a:spcPct val="100000"/>
              </a:lnSpc>
              <a:spcBef>
                <a:spcPct val="0"/>
              </a:spcBef>
              <a:buClrTx/>
              <a:buFontTx/>
              <a:buNone/>
            </a:pPr>
            <a:r>
              <a:rPr lang="en-US" altLang="en-US" dirty="0">
                <a:solidFill>
                  <a:schemeClr val="bg1"/>
                </a:solidFill>
                <a:latin typeface="Arial" panose="020B0604020202020204" pitchFamily="34" charset="0"/>
              </a:rPr>
              <a:t>        Awareness Training</a:t>
            </a:r>
          </a:p>
          <a:p>
            <a:pPr eaLnBrk="1" hangingPunct="1">
              <a:lnSpc>
                <a:spcPct val="100000"/>
              </a:lnSpc>
              <a:spcBef>
                <a:spcPct val="0"/>
              </a:spcBef>
              <a:buClrTx/>
              <a:buFontTx/>
              <a:buNone/>
            </a:pPr>
            <a:r>
              <a:rPr lang="en-US" altLang="en-US" dirty="0">
                <a:solidFill>
                  <a:schemeClr val="bg1"/>
                </a:solidFill>
                <a:latin typeface="Arial" panose="020B0604020202020204" pitchFamily="34" charset="0"/>
              </a:rPr>
              <a:t>        Stress &amp; Psychological First Aid</a:t>
            </a:r>
          </a:p>
          <a:p>
            <a:pPr eaLnBrk="1" hangingPunct="1">
              <a:lnSpc>
                <a:spcPct val="100000"/>
              </a:lnSpc>
              <a:spcBef>
                <a:spcPct val="0"/>
              </a:spcBef>
              <a:buClrTx/>
              <a:buFontTx/>
              <a:buNone/>
            </a:pPr>
            <a:r>
              <a:rPr lang="en-US" altLang="en-US" dirty="0">
                <a:solidFill>
                  <a:schemeClr val="bg1"/>
                </a:solidFill>
                <a:latin typeface="Arial" panose="020B0604020202020204" pitchFamily="34" charset="0"/>
              </a:rPr>
              <a:t>        Peer Team Training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2"/>
          <p:cNvSpPr txBox="1">
            <a:spLocks noChangeArrowheads="1"/>
          </p:cNvSpPr>
          <p:nvPr/>
        </p:nvSpPr>
        <p:spPr bwMode="auto">
          <a:xfrm>
            <a:off x="457200" y="1524000"/>
            <a:ext cx="7239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50000"/>
              </a:lnSpc>
              <a:spcBef>
                <a:spcPct val="0"/>
              </a:spcBef>
              <a:buClrTx/>
              <a:buFontTx/>
              <a:buNone/>
            </a:pPr>
            <a:r>
              <a:rPr lang="en-US" altLang="en-US" sz="3200" dirty="0">
                <a:solidFill>
                  <a:srgbClr val="FFFF00"/>
                </a:solidFill>
                <a:latin typeface="Arial" panose="020B0604020202020204" pitchFamily="34" charset="0"/>
              </a:rPr>
              <a:t>National Fallen Firefighters Foundation</a:t>
            </a:r>
          </a:p>
          <a:p>
            <a:pPr eaLnBrk="1" hangingPunct="1">
              <a:lnSpc>
                <a:spcPct val="100000"/>
              </a:lnSpc>
              <a:spcBef>
                <a:spcPct val="0"/>
              </a:spcBef>
              <a:buClrTx/>
              <a:buFontTx/>
              <a:buNone/>
            </a:pPr>
            <a:endParaRPr lang="en-US" altLang="en-US" dirty="0">
              <a:solidFill>
                <a:schemeClr val="bg1"/>
              </a:solidFill>
              <a:latin typeface="Arial" panose="020B0604020202020204" pitchFamily="34" charset="0"/>
            </a:endParaRPr>
          </a:p>
          <a:p>
            <a:pPr marL="349250" lvl="1" indent="3175" eaLnBrk="1" hangingPunct="1">
              <a:lnSpc>
                <a:spcPct val="100000"/>
              </a:lnSpc>
              <a:spcBef>
                <a:spcPct val="0"/>
              </a:spcBef>
              <a:buClrTx/>
              <a:buFontTx/>
              <a:buNone/>
            </a:pPr>
            <a:r>
              <a:rPr lang="en-US" altLang="en-US" sz="2000" dirty="0">
                <a:solidFill>
                  <a:schemeClr val="bg1"/>
                </a:solidFill>
                <a:latin typeface="Arial" panose="020B0604020202020204" pitchFamily="34" charset="0"/>
              </a:rPr>
              <a:t>Development of the Training Curriculum through coordination with our Fire Academy</a:t>
            </a:r>
          </a:p>
        </p:txBody>
      </p:sp>
      <p:sp>
        <p:nvSpPr>
          <p:cNvPr id="32772" name="TextBox 3"/>
          <p:cNvSpPr txBox="1">
            <a:spLocks noChangeArrowheads="1"/>
          </p:cNvSpPr>
          <p:nvPr/>
        </p:nvSpPr>
        <p:spPr bwMode="auto">
          <a:xfrm>
            <a:off x="381000" y="3810000"/>
            <a:ext cx="8458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50000"/>
              </a:lnSpc>
              <a:spcBef>
                <a:spcPct val="0"/>
              </a:spcBef>
              <a:buClrTx/>
              <a:buFontTx/>
              <a:buNone/>
            </a:pPr>
            <a:r>
              <a:rPr lang="en-US" altLang="en-US" sz="3200" dirty="0">
                <a:solidFill>
                  <a:srgbClr val="FFFF00"/>
                </a:solidFill>
                <a:latin typeface="Arial" panose="020B0604020202020204" pitchFamily="34" charset="0"/>
              </a:rPr>
              <a:t>SC Department of Mental Health</a:t>
            </a:r>
            <a:r>
              <a:rPr lang="en-US" altLang="en-US" sz="2400" dirty="0">
                <a:solidFill>
                  <a:srgbClr val="FFFF00"/>
                </a:solidFill>
                <a:latin typeface="Arial" panose="020B0604020202020204" pitchFamily="34" charset="0"/>
              </a:rPr>
              <a:t> </a:t>
            </a:r>
          </a:p>
          <a:p>
            <a:pPr eaLnBrk="1" hangingPunct="1">
              <a:lnSpc>
                <a:spcPct val="100000"/>
              </a:lnSpc>
              <a:spcBef>
                <a:spcPct val="0"/>
              </a:spcBef>
              <a:buClrTx/>
              <a:buFontTx/>
              <a:buNone/>
            </a:pPr>
            <a:r>
              <a:rPr lang="en-US" altLang="en-US" sz="2400" dirty="0">
                <a:solidFill>
                  <a:schemeClr val="bg1"/>
                </a:solidFill>
                <a:latin typeface="Arial" panose="020B0604020202020204" pitchFamily="34" charset="0"/>
              </a:rPr>
              <a:t>   </a:t>
            </a:r>
            <a:endParaRPr lang="en-US" altLang="en-US" dirty="0">
              <a:solidFill>
                <a:schemeClr val="bg1"/>
              </a:solidFill>
              <a:latin typeface="Arial" panose="020B0604020202020204" pitchFamily="34" charset="0"/>
            </a:endParaRPr>
          </a:p>
          <a:p>
            <a:pPr marL="396875" eaLnBrk="1" hangingPunct="1">
              <a:lnSpc>
                <a:spcPct val="100000"/>
              </a:lnSpc>
              <a:spcBef>
                <a:spcPct val="0"/>
              </a:spcBef>
              <a:buClrTx/>
              <a:buFontTx/>
              <a:buNone/>
            </a:pPr>
            <a:r>
              <a:rPr lang="en-US" altLang="en-US" dirty="0">
                <a:solidFill>
                  <a:schemeClr val="bg1"/>
                </a:solidFill>
                <a:latin typeface="Arial" panose="020B0604020202020204" pitchFamily="34" charset="0"/>
              </a:rPr>
              <a:t>Provide and train therapists to deliver clinical services	</a:t>
            </a:r>
          </a:p>
          <a:p>
            <a:pPr marL="396875" eaLnBrk="1" hangingPunct="1">
              <a:lnSpc>
                <a:spcPct val="100000"/>
              </a:lnSpc>
              <a:spcBef>
                <a:spcPct val="0"/>
              </a:spcBef>
              <a:buClrTx/>
              <a:buFontTx/>
              <a:buNone/>
            </a:pPr>
            <a:r>
              <a:rPr lang="en-US" altLang="en-US" dirty="0">
                <a:solidFill>
                  <a:schemeClr val="bg1"/>
                </a:solidFill>
                <a:latin typeface="Arial" panose="020B0604020202020204" pitchFamily="34" charset="0"/>
              </a:rPr>
              <a:t>Provide MHC locations for clinical support of the program   </a:t>
            </a:r>
          </a:p>
        </p:txBody>
      </p:sp>
      <p:sp>
        <p:nvSpPr>
          <p:cNvPr id="5" name="TextBox 1"/>
          <p:cNvSpPr txBox="1">
            <a:spLocks noChangeArrowheads="1"/>
          </p:cNvSpPr>
          <p:nvPr/>
        </p:nvSpPr>
        <p:spPr bwMode="auto">
          <a:xfrm>
            <a:off x="762000" y="6096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3600" b="1" i="1" dirty="0">
                <a:solidFill>
                  <a:schemeClr val="bg1"/>
                </a:solidFill>
                <a:latin typeface="Arial" panose="020B0604020202020204" pitchFamily="34" charset="0"/>
              </a:rPr>
              <a:t>“Reaching Out - Helping our Own”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52400" y="613611"/>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3600" dirty="0">
                <a:solidFill>
                  <a:schemeClr val="bg1"/>
                </a:solidFill>
                <a:latin typeface="Arial" panose="020B0604020202020204" pitchFamily="34" charset="0"/>
              </a:rPr>
              <a:t>First Responders’ Assistance &amp; Support Team </a:t>
            </a:r>
          </a:p>
        </p:txBody>
      </p:sp>
      <p:sp>
        <p:nvSpPr>
          <p:cNvPr id="34819" name="TextBox 2"/>
          <p:cNvSpPr txBox="1">
            <a:spLocks noChangeArrowheads="1"/>
          </p:cNvSpPr>
          <p:nvPr/>
        </p:nvSpPr>
        <p:spPr bwMode="auto">
          <a:xfrm>
            <a:off x="1866900" y="1813940"/>
            <a:ext cx="556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6000" b="1" i="1" dirty="0">
                <a:solidFill>
                  <a:srgbClr val="FFFF00"/>
                </a:solidFill>
                <a:latin typeface="Arial" panose="020B0604020202020204" pitchFamily="34" charset="0"/>
              </a:rPr>
              <a:t>      F.A.S.T.  </a:t>
            </a:r>
          </a:p>
        </p:txBody>
      </p:sp>
      <p:sp>
        <p:nvSpPr>
          <p:cNvPr id="34820" name="TextBox 3"/>
          <p:cNvSpPr txBox="1">
            <a:spLocks noChangeArrowheads="1"/>
          </p:cNvSpPr>
          <p:nvPr/>
        </p:nvSpPr>
        <p:spPr bwMode="auto">
          <a:xfrm>
            <a:off x="685800" y="4343400"/>
            <a:ext cx="8229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just" eaLnBrk="1" hangingPunct="1">
              <a:lnSpc>
                <a:spcPct val="100000"/>
              </a:lnSpc>
              <a:spcBef>
                <a:spcPct val="0"/>
              </a:spcBef>
              <a:buClrTx/>
              <a:buFontTx/>
              <a:buNone/>
            </a:pPr>
            <a:r>
              <a:rPr lang="en-US" altLang="en-US" dirty="0">
                <a:solidFill>
                  <a:schemeClr val="bg1"/>
                </a:solidFill>
                <a:latin typeface="Arial" panose="020B0604020202020204" pitchFamily="34" charset="0"/>
              </a:rPr>
              <a:t>The First Responders’ Assistance and Support Team is comprised of Emergency Service personnel from all over the State of South Carolina. It is our mission to be able to provide peer support to our brothers and sisters and to assist them in receiving appropriate clinical behavioral health care in their time of need. </a:t>
            </a:r>
          </a:p>
        </p:txBody>
      </p:sp>
      <p:sp>
        <p:nvSpPr>
          <p:cNvPr id="34821" name="TextBox 4"/>
          <p:cNvSpPr txBox="1">
            <a:spLocks noChangeArrowheads="1"/>
          </p:cNvSpPr>
          <p:nvPr/>
        </p:nvSpPr>
        <p:spPr bwMode="auto">
          <a:xfrm>
            <a:off x="990600" y="3238620"/>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2400" dirty="0">
                <a:solidFill>
                  <a:srgbClr val="FFFF00"/>
                </a:solidFill>
                <a:latin typeface="Arial" panose="020B0604020202020204" pitchFamily="34" charset="0"/>
              </a:rPr>
              <a:t>Dedicated to the Emotional Health and Well-Being of </a:t>
            </a:r>
          </a:p>
          <a:p>
            <a:pPr algn="ctr" eaLnBrk="1" hangingPunct="1">
              <a:lnSpc>
                <a:spcPct val="100000"/>
              </a:lnSpc>
              <a:spcBef>
                <a:spcPct val="0"/>
              </a:spcBef>
              <a:buClrTx/>
              <a:buFontTx/>
              <a:buNone/>
            </a:pPr>
            <a:r>
              <a:rPr lang="en-US" altLang="en-US" sz="2400" dirty="0">
                <a:solidFill>
                  <a:srgbClr val="FFFF00"/>
                </a:solidFill>
                <a:latin typeface="Arial" panose="020B0604020202020204" pitchFamily="34" charset="0"/>
              </a:rPr>
              <a:t>our First Responders and their Families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AST Team Regions2.jpg"/>
          <p:cNvPicPr>
            <a:picLocks noChangeAspect="1"/>
          </p:cNvPicPr>
          <p:nvPr/>
        </p:nvPicPr>
        <p:blipFill>
          <a:blip r:embed="rId3">
            <a:extLst>
              <a:ext uri="{BEBA8EAE-BF5A-486C-A8C5-ECC9F3942E4B}">
                <a14:imgProps xmlns:a14="http://schemas.microsoft.com/office/drawing/2010/main">
                  <a14:imgLayer r:embed="rId4">
                    <a14:imgEffect>
                      <a14:backgroundRemoval t="541" b="100000" l="0" r="100000"/>
                    </a14:imgEffect>
                  </a14:imgLayer>
                </a14:imgProps>
              </a:ext>
              <a:ext uri="{28A0092B-C50C-407E-A947-70E740481C1C}">
                <a14:useLocalDpi xmlns:a14="http://schemas.microsoft.com/office/drawing/2010/main" val="0"/>
              </a:ext>
            </a:extLst>
          </a:blip>
          <a:srcRect/>
          <a:stretch>
            <a:fillRect/>
          </a:stretch>
        </p:blipFill>
        <p:spPr bwMode="auto">
          <a:xfrm>
            <a:off x="244642" y="152400"/>
            <a:ext cx="8765541"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62500" y="1306513"/>
            <a:ext cx="1600200" cy="369887"/>
          </a:xfrm>
          <a:prstGeom prst="rect">
            <a:avLst/>
          </a:prstGeom>
          <a:noFill/>
        </p:spPr>
        <p:txBody>
          <a:bodyPr>
            <a:spAutoFit/>
          </a:bodyPr>
          <a:lstStyle/>
          <a:p>
            <a:pPr eaLnBrk="1" fontAlgn="auto" hangingPunct="1">
              <a:spcBef>
                <a:spcPts val="0"/>
              </a:spcBef>
              <a:spcAft>
                <a:spcPts val="0"/>
              </a:spcAft>
              <a:defRPr/>
            </a:pPr>
            <a:endParaRPr lang="en-US" b="1" i="1" dirty="0">
              <a:solidFill>
                <a:schemeClr val="bg2">
                  <a:lumMod val="60000"/>
                  <a:lumOff val="40000"/>
                </a:schemeClr>
              </a:solidFill>
              <a:latin typeface="Arial" charset="0"/>
            </a:endParaRPr>
          </a:p>
        </p:txBody>
      </p:sp>
      <p:sp>
        <p:nvSpPr>
          <p:cNvPr id="8" name="TextBox 7"/>
          <p:cNvSpPr txBox="1"/>
          <p:nvPr/>
        </p:nvSpPr>
        <p:spPr>
          <a:xfrm>
            <a:off x="244642" y="4572000"/>
            <a:ext cx="2879558" cy="1477328"/>
          </a:xfrm>
          <a:prstGeom prst="rect">
            <a:avLst/>
          </a:prstGeom>
          <a:noFill/>
        </p:spPr>
        <p:txBody>
          <a:bodyPr wrap="square">
            <a:spAutoFit/>
          </a:bodyPr>
          <a:lstStyle/>
          <a:p>
            <a:pPr algn="r" eaLnBrk="1" fontAlgn="auto" hangingPunct="1">
              <a:spcBef>
                <a:spcPts val="0"/>
              </a:spcBef>
              <a:spcAft>
                <a:spcPts val="0"/>
              </a:spcAft>
              <a:defRPr/>
            </a:pPr>
            <a:r>
              <a:rPr lang="en-US" b="1" i="1" dirty="0">
                <a:solidFill>
                  <a:schemeClr val="bg2">
                    <a:lumMod val="60000"/>
                    <a:lumOff val="40000"/>
                  </a:schemeClr>
                </a:solidFill>
                <a:latin typeface="Arial" charset="0"/>
              </a:rPr>
              <a:t>     S.C. F.A.S.T. Regions</a:t>
            </a:r>
          </a:p>
          <a:p>
            <a:pPr algn="r" eaLnBrk="1" fontAlgn="auto" hangingPunct="1">
              <a:spcBef>
                <a:spcPts val="0"/>
              </a:spcBef>
              <a:spcAft>
                <a:spcPts val="0"/>
              </a:spcAft>
              <a:defRPr/>
            </a:pPr>
            <a:endParaRPr lang="en-US" b="1" i="1" dirty="0">
              <a:solidFill>
                <a:schemeClr val="bg2">
                  <a:lumMod val="60000"/>
                  <a:lumOff val="40000"/>
                </a:schemeClr>
              </a:solidFill>
              <a:latin typeface="Arial" charset="0"/>
            </a:endParaRPr>
          </a:p>
          <a:p>
            <a:pPr algn="r" eaLnBrk="1" fontAlgn="auto" hangingPunct="1">
              <a:spcBef>
                <a:spcPts val="0"/>
              </a:spcBef>
              <a:spcAft>
                <a:spcPts val="0"/>
              </a:spcAft>
              <a:defRPr/>
            </a:pPr>
            <a:r>
              <a:rPr lang="en-US" b="1" i="1" dirty="0">
                <a:solidFill>
                  <a:schemeClr val="bg2">
                    <a:lumMod val="60000"/>
                    <a:lumOff val="40000"/>
                  </a:schemeClr>
                </a:solidFill>
                <a:latin typeface="Arial" charset="0"/>
              </a:rPr>
              <a:t>Patti Graham</a:t>
            </a:r>
          </a:p>
          <a:p>
            <a:pPr algn="r" eaLnBrk="1" fontAlgn="auto" hangingPunct="1">
              <a:spcBef>
                <a:spcPts val="0"/>
              </a:spcBef>
              <a:spcAft>
                <a:spcPts val="0"/>
              </a:spcAft>
              <a:defRPr/>
            </a:pPr>
            <a:r>
              <a:rPr lang="en-US" b="1" i="1" dirty="0">
                <a:solidFill>
                  <a:schemeClr val="bg2">
                    <a:lumMod val="60000"/>
                    <a:lumOff val="40000"/>
                  </a:schemeClr>
                </a:solidFill>
                <a:latin typeface="Arial" charset="0"/>
              </a:rPr>
              <a:t>Statewide Team Coordinator</a:t>
            </a:r>
            <a:endParaRPr lang="en-US" b="1" i="1" dirty="0">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1905000" y="2590800"/>
            <a:ext cx="55737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6000" b="1" i="1" dirty="0">
                <a:latin typeface="Arial" panose="020B0604020202020204" pitchFamily="34" charset="0"/>
              </a:rPr>
              <a:t>  </a:t>
            </a:r>
            <a:r>
              <a:rPr lang="en-US" altLang="en-US" sz="6000" b="1" i="1" dirty="0">
                <a:solidFill>
                  <a:srgbClr val="FFFF00"/>
                </a:solidFill>
                <a:latin typeface="Arial" panose="020B0604020202020204" pitchFamily="34" charset="0"/>
              </a:rPr>
              <a:t>Questions?</a:t>
            </a:r>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15136</TotalTime>
  <Words>1811</Words>
  <Application>Microsoft Macintosh PowerPoint</Application>
  <PresentationFormat>On-screen Show (4:3)</PresentationFormat>
  <Paragraphs>376</Paragraphs>
  <Slides>42</Slides>
  <Notes>41</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vt:lpstr>
      <vt:lpstr>Articulate</vt:lpstr>
      <vt:lpstr>Calibri</vt:lpstr>
      <vt:lpstr>Cambria Math</vt:lpstr>
      <vt:lpstr>Corbel</vt:lpstr>
      <vt:lpstr>Showcard Gothic</vt:lpstr>
      <vt:lpstr>Tw Cen MT</vt:lpstr>
      <vt:lpstr>Verdana</vt:lpstr>
      <vt:lpstr>Wingdings</vt:lpstr>
      <vt:lpstr>Wingdings 2</vt:lpstr>
      <vt:lpstr>Droplet</vt:lpstr>
      <vt:lpstr>Photo Editor Photo</vt:lpstr>
      <vt:lpstr>PowerPoint Presentation</vt:lpstr>
      <vt:lpstr>PowerPoint Presentation</vt:lpstr>
      <vt:lpstr>Firefighter Life Safety Initiative Number 13 </vt:lpstr>
      <vt:lpstr>Helping Our  Own   A Program Dedicated to the Emotional Health and Well-Being of our First Responders and their Families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Causes of Stress Injury</vt:lpstr>
      <vt:lpstr> Types of Stress</vt:lpstr>
      <vt:lpstr>Off Duty Cumulative Stress</vt:lpstr>
      <vt:lpstr>On Duty Cumulative Stress</vt:lpstr>
      <vt:lpstr>Common Effects Stress on Your Body</vt:lpstr>
      <vt:lpstr>Common Effects of Stress on Your Mood</vt:lpstr>
      <vt:lpstr>Common Effects of Stress on Your Behavior</vt:lpstr>
      <vt:lpstr>PowerPoint Presentation</vt:lpstr>
      <vt:lpstr>Potentially Traumatic Events (PTEs)</vt:lpstr>
      <vt:lpstr>Impact of PTEs</vt:lpstr>
      <vt:lpstr>When “The Shield” Protects</vt:lpstr>
      <vt:lpstr>When “The Shield” is Shattered</vt:lpstr>
      <vt:lpstr>“I wish my mind could forget what my eyes have seen.”   Quote by Detroit Firefighter David Parnell in the documentary movie “Burn”. </vt:lpstr>
      <vt:lpstr>Your “File Folder”</vt:lpstr>
      <vt:lpstr>PowerPoint Presentation</vt:lpstr>
      <vt:lpstr> Managing Your “File Folder”</vt:lpstr>
      <vt:lpstr>So, What Can We Do?</vt:lpstr>
      <vt:lpstr>PowerPoint Presentation</vt:lpstr>
      <vt:lpstr>Resistance to Reaching Out</vt:lpstr>
      <vt:lpstr>Reaching out to a Friend/Family Member</vt:lpstr>
      <vt:lpstr>Reaching Out to a Peer Counselor</vt:lpstr>
      <vt:lpstr>PowerPoint Presentation</vt:lpstr>
      <vt:lpstr>Reaching Out to Clergy or a Chaplain </vt:lpstr>
      <vt:lpstr>Reaching Out to a Mental Health Therapist</vt:lpstr>
      <vt:lpstr>PowerPoint Presentation</vt:lpstr>
      <vt:lpstr>PowerPoint Presentation</vt:lpstr>
      <vt:lpstr>PowerPoint Presentation</vt:lpstr>
      <vt:lpstr>REMEMBER!</vt:lpstr>
      <vt:lpstr>Proviso Policy</vt:lpstr>
      <vt:lpstr>Helping Our  Own   A Program Dedicated to the Emotional Health and Well-Being of our First Responders and their Families</vt:lpstr>
    </vt:vector>
  </TitlesOfParts>
  <Company>SCDMH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Wells, MA</dc:creator>
  <cp:lastModifiedBy>Alexis Short</cp:lastModifiedBy>
  <cp:revision>148</cp:revision>
  <cp:lastPrinted>2017-05-11T18:48:02Z</cp:lastPrinted>
  <dcterms:created xsi:type="dcterms:W3CDTF">2012-05-01T17:15:07Z</dcterms:created>
  <dcterms:modified xsi:type="dcterms:W3CDTF">2021-05-28T14:46:53Z</dcterms:modified>
</cp:coreProperties>
</file>